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8" r:id="rId3"/>
    <p:sldId id="353" r:id="rId4"/>
    <p:sldId id="357" r:id="rId5"/>
    <p:sldId id="294" r:id="rId6"/>
    <p:sldId id="339" r:id="rId7"/>
    <p:sldId id="337" r:id="rId8"/>
    <p:sldId id="355" r:id="rId9"/>
    <p:sldId id="359" r:id="rId10"/>
    <p:sldId id="341" r:id="rId11"/>
    <p:sldId id="342" r:id="rId12"/>
    <p:sldId id="343" r:id="rId13"/>
    <p:sldId id="344" r:id="rId14"/>
    <p:sldId id="338" r:id="rId15"/>
    <p:sldId id="358" r:id="rId16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777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  <p15:guide id="7" orient="horz" pos="42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15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A8E0ED"/>
    <a:srgbClr val="E2F1FF"/>
    <a:srgbClr val="C0D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9"/>
    <p:restoredTop sz="96374" autoAdjust="0"/>
  </p:normalViewPr>
  <p:slideViewPr>
    <p:cSldViewPr snapToGrid="0" snapToObjects="1">
      <p:cViewPr>
        <p:scale>
          <a:sx n="102" d="100"/>
          <a:sy n="102" d="100"/>
        </p:scale>
        <p:origin x="-72" y="-90"/>
      </p:cViewPr>
      <p:guideLst>
        <p:guide orient="horz" pos="2160"/>
        <p:guide orient="horz" pos="777"/>
        <p:guide orient="horz" pos="391"/>
        <p:guide orient="horz" pos="4201"/>
        <p:guide pos="3840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EEDB6-FEA6-5A4E-9BA0-AB1FE368F145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77F36-D34A-454F-BFFA-588AF1E32D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4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16E8-E0F9-CA41-9BFE-33BE7C9C54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2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16E8-E0F9-CA41-9BFE-33BE7C9C54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36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8316E8-E0F9-CA41-9BFE-33BE7C9C54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6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0D33D4-B4F8-3448-9BA0-9F1B7F5D0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002808-3772-9A48-85BE-21314861E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AEF8C4-1EA8-0740-A69E-BAE39BD4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5056-00E7-4233-8828-5779920CD275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049AF1-DB34-0D4A-82ED-65944349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8E40B4-815B-B648-AB0A-787CB06E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CBEB1-879C-2949-90A9-61A169248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94E86D-13BF-2D49-AB5D-E731064A0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DCC8EF-9C7E-7245-B414-DFE61A8B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649A-80E9-4545-9E5D-1D6ABF1FB5EE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008A19-93A4-9D49-8B81-A242A7F4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C56371-20FF-6D46-BA9E-C980AF0B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8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1E5B147-B31B-F146-B841-9470FBAAF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762443B-8EF2-6745-8F47-D448CD1F8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6E70D4-5292-5D45-B32C-DEEC1E7D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C78FF-E140-41FF-83B8-DE175CC596CA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98E4A1-4BD4-214E-9DA7-55CDA787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B39002-4813-834C-98EE-9D12EF02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4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510CB-2EF4-264C-A655-B3D1FFA0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60067D-7B75-5247-B692-B32CC495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A0623B-8B43-EC4E-8107-54786DBC4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F7B4-4268-4F70-B5D3-4F55F7CF43B6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CA11E9-CB8D-CC4E-B5DC-62EFE9D7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EFC0EF-89AE-AD4F-AF98-1EFE0D89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4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69B031-5FEA-FE4D-8F28-D95E8719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0F3917-BD97-4442-88C8-2DF9D2448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952B97-314B-BE41-9703-AECBDC94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E679-7218-4B66-8B43-B7FCB60D0E62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D16D61-6688-A14D-B011-2D93D2C10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18A973-D29B-0647-99D9-1F558AB5D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01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0F6FC4-D420-CF41-B75B-F7DD30A14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48A023-56E7-444D-8D77-977874380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391A31E-9D13-7C44-853B-6FBA92CA7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CF84136-7154-6F4B-97C2-AAB869E9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FC19-FA86-4122-BA65-F43DF68FAAF2}" type="datetime1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D37502-00C7-A54E-BF7B-F067A743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7E35C8-6E23-3245-A625-2E31855C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10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79BFB-B639-414B-83C7-F1F35B3E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3C3FCF-0B98-A24B-A4B0-AE0126FE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A6FD2A-4888-6F4F-9E49-EB6A6BE67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FFF945-5428-9942-BF55-443585D7E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B5EDF9-76BD-384C-9274-CD3072E5C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77B5F31-747B-B34B-80A4-BBAE34B2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B3E8-66E7-4F52-AEFC-AA328AC85BD2}" type="datetime1">
              <a:rPr lang="ru-RU" smtClean="0"/>
              <a:t>15.05.2020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141FF88-93CB-A54F-B15F-4AEEBB62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25D0175-A4E2-AF40-92FA-745A5C9C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7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D742AE-91AB-604B-B52E-800CEEC1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30E2111-B30A-464D-A563-FF27CDA3F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D6C3-80BA-4AB0-A2E9-BEEBEA9438FF}" type="datetime1">
              <a:rPr lang="ru-RU" smtClean="0"/>
              <a:t>15.05.2020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D2405F0-04DF-4144-BC05-DF5032FF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41ECCD6-7C75-6846-8B76-07560B2B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32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8AEBB71-20BF-4E43-AF35-2DB1DF50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846EA-5308-4019-A8DD-31AD7BB8B3A6}" type="datetime1">
              <a:rPr lang="ru-RU" smtClean="0"/>
              <a:t>15.05.2020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0DF01D7-888E-2545-9EB8-2B3C675EB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0BBA5A5-93CD-654B-BACC-7CA844717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E6AD1A-52E9-0B4F-AFB1-BE5ADA0C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3BCBF6-9CE5-9C40-937D-4FCF83374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8DD12D6-2858-5941-B387-F82C601E6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88447F-4CF2-5F47-8E28-38E665D6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4639-829C-4333-A9CA-27D30CD0E5C1}" type="datetime1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7166EC1-32D4-594D-A9CD-E9EEB1C2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2B790C-7958-7240-A8F8-69BE49E84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4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015908-8148-4040-BEA3-9124E9CA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4353CFC-F853-F948-9FB2-9ED63C819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3C63669-53F1-324B-BB92-D7C600372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5AFC316-A269-2145-B6D6-8D851533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B1A7-CE36-4A5C-A5B8-E90485ECAC0B}" type="datetime1">
              <a:rPr lang="ru-RU" smtClean="0"/>
              <a:t>15.05.2020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0A9DB50-0E2C-FF4B-BEE4-A639E079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8CCBF5-4010-0E4F-A69F-A08FF601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621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B0C23-FA89-8B41-92E5-6AF3074D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B686D2-63BC-334D-941A-A20CB885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CDF66C-5580-B643-8858-4247CD87ED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C9E0D-4390-46BE-BDE3-373912A06D23}" type="datetime1">
              <a:rPr lang="ru-RU" smtClean="0"/>
              <a:t>15.05.2020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0AFBCD-4DF1-3346-A05B-EF3D7873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CA04B-B98A-F749-9103-33301CDD7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3605-3F92-2640-B9AF-4154B2D68A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4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corpmsp.ru/bankam/programma_stimulir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.xml"/><Relationship Id="rId7" Type="http://schemas.openxmlformats.org/officeDocument/2006/relationships/image" Target="../media/image44.pn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4.svg"/><Relationship Id="rId1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34.png"/><Relationship Id="rId12" Type="http://schemas.openxmlformats.org/officeDocument/2006/relationships/image" Target="../media/image45.png"/><Relationship Id="rId17" Type="http://schemas.openxmlformats.org/officeDocument/2006/relationships/image" Target="../media/image58.svg"/><Relationship Id="rId2" Type="http://schemas.openxmlformats.org/officeDocument/2006/relationships/image" Target="../media/image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11" Type="http://schemas.openxmlformats.org/officeDocument/2006/relationships/image" Target="../media/image27.svg"/><Relationship Id="rId5" Type="http://schemas.openxmlformats.org/officeDocument/2006/relationships/image" Target="../media/image31.png"/><Relationship Id="rId15" Type="http://schemas.openxmlformats.org/officeDocument/2006/relationships/image" Target="../media/image56.svg"/><Relationship Id="rId10" Type="http://schemas.openxmlformats.org/officeDocument/2006/relationships/image" Target="../media/image20.png"/><Relationship Id="rId19" Type="http://schemas.openxmlformats.org/officeDocument/2006/relationships/image" Target="../media/image60.svg"/><Relationship Id="rId4" Type="http://schemas.openxmlformats.org/officeDocument/2006/relationships/image" Target="../media/image30.png"/><Relationship Id="rId9" Type="http://schemas.openxmlformats.org/officeDocument/2006/relationships/image" Target="../media/image37.pn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jpg"/><Relationship Id="rId17" Type="http://schemas.openxmlformats.org/officeDocument/2006/relationships/image" Target="../media/image20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7.pn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11" Type="http://schemas.openxmlformats.org/officeDocument/2006/relationships/image" Target="../media/image29.sv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6.sv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6.sv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hyperlink" Target="https://data.economy.gov.ru/analytics/facilities/region/10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.xml"/><Relationship Id="rId7" Type="http://schemas.openxmlformats.org/officeDocument/2006/relationships/image" Target="../media/image41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3D70F24A-1214-CD41-A5AF-F6EB8E59E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88890" y="-1"/>
            <a:ext cx="7451938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24C27D-3EEB-1B4C-A036-66AB65089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992" y="1940560"/>
            <a:ext cx="10123408" cy="2364740"/>
          </a:xfrm>
        </p:spPr>
        <p:txBody>
          <a:bodyPr anchor="ctr">
            <a:noAutofit/>
          </a:bodyPr>
          <a:lstStyle/>
          <a:p>
            <a:pPr algn="l"/>
            <a:r>
              <a:rPr lang="ru-RU" sz="4000" b="1" cap="all" dirty="0">
                <a:solidFill>
                  <a:schemeClr val="accent1">
                    <a:lumMod val="75000"/>
                  </a:schemeClr>
                </a:solidFill>
              </a:rPr>
              <a:t>об антикризисных мерах в экономике,</a:t>
            </a:r>
            <a:br>
              <a:rPr lang="ru-RU" sz="4000" b="1" cap="all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cap="all" dirty="0">
                <a:solidFill>
                  <a:schemeClr val="accent1">
                    <a:lumMod val="75000"/>
                  </a:schemeClr>
                </a:solidFill>
              </a:rPr>
              <a:t>поддержка системообразующих предприятий</a:t>
            </a:r>
            <a:endParaRPr lang="ru-RU" sz="1000" b="1" cap="all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509E606D-30B9-8047-8EDB-4827EB0EDF97}"/>
              </a:ext>
            </a:extLst>
          </p:cNvPr>
          <p:cNvGrpSpPr/>
          <p:nvPr/>
        </p:nvGrpSpPr>
        <p:grpSpPr>
          <a:xfrm>
            <a:off x="442577" y="1097484"/>
            <a:ext cx="10320435" cy="5785373"/>
            <a:chOff x="442577" y="1097484"/>
            <a:chExt cx="10320435" cy="5785373"/>
          </a:xfrm>
          <a:solidFill>
            <a:srgbClr val="0070C0"/>
          </a:solidFill>
        </p:grpSpPr>
        <p:sp>
          <p:nvSpPr>
            <p:cNvPr id="22" name="Параллелограмм 21">
              <a:extLst>
                <a:ext uri="{FF2B5EF4-FFF2-40B4-BE49-F238E27FC236}">
                  <a16:creationId xmlns:a16="http://schemas.microsoft.com/office/drawing/2014/main" xmlns="" id="{02F6A375-ED04-4E4E-AA74-0BBF02BC8EB0}"/>
                </a:ext>
              </a:extLst>
            </p:cNvPr>
            <p:cNvSpPr/>
            <p:nvPr/>
          </p:nvSpPr>
          <p:spPr>
            <a:xfrm rot="862478">
              <a:off x="10717293" y="1097484"/>
              <a:ext cx="45719" cy="378653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араллелограмм 22">
              <a:extLst>
                <a:ext uri="{FF2B5EF4-FFF2-40B4-BE49-F238E27FC236}">
                  <a16:creationId xmlns:a16="http://schemas.microsoft.com/office/drawing/2014/main" xmlns="" id="{22577FEA-721D-5E41-95AA-4923C5657615}"/>
                </a:ext>
              </a:extLst>
            </p:cNvPr>
            <p:cNvSpPr/>
            <p:nvPr/>
          </p:nvSpPr>
          <p:spPr>
            <a:xfrm rot="871553" flipH="1">
              <a:off x="10272638" y="3806365"/>
              <a:ext cx="45719" cy="3076492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xmlns="" id="{3EE49849-0614-A446-8D4B-9C4DCF3936EC}"/>
                </a:ext>
              </a:extLst>
            </p:cNvPr>
            <p:cNvSpPr/>
            <p:nvPr/>
          </p:nvSpPr>
          <p:spPr>
            <a:xfrm rot="1006922">
              <a:off x="471842" y="4172072"/>
              <a:ext cx="62542" cy="169337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араллелограмм 29">
              <a:extLst>
                <a:ext uri="{FF2B5EF4-FFF2-40B4-BE49-F238E27FC236}">
                  <a16:creationId xmlns:a16="http://schemas.microsoft.com/office/drawing/2014/main" xmlns="" id="{963880B1-AE27-8548-8C9B-8309F1655F35}"/>
                </a:ext>
              </a:extLst>
            </p:cNvPr>
            <p:cNvSpPr/>
            <p:nvPr/>
          </p:nvSpPr>
          <p:spPr>
            <a:xfrm rot="1036916">
              <a:off x="442577" y="5194845"/>
              <a:ext cx="45719" cy="1411953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05A4392A-F06B-5C4A-8DA1-B5B3AD961B25}"/>
              </a:ext>
            </a:extLst>
          </p:cNvPr>
          <p:cNvGrpSpPr/>
          <p:nvPr/>
        </p:nvGrpSpPr>
        <p:grpSpPr>
          <a:xfrm>
            <a:off x="453300" y="289684"/>
            <a:ext cx="2041125" cy="633600"/>
            <a:chOff x="306718" y="231876"/>
            <a:chExt cx="2041125" cy="6336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504F37B-E9C2-7D42-8DE3-542BC5AA2B82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tlCol="0">
              <a:spAutoFit/>
            </a:bodyPr>
            <a:lstStyle/>
            <a:p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Правительство </a:t>
              </a:r>
              <a:endParaRPr lang="en-US" sz="9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  <a:p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28" name="Graphic 10">
              <a:extLst>
                <a:ext uri="{FF2B5EF4-FFF2-40B4-BE49-F238E27FC236}">
                  <a16:creationId xmlns:a16="http://schemas.microsoft.com/office/drawing/2014/main" xmlns="" id="{50903B68-86E1-6648-B42C-FB9CAC0F2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0838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CD79B28F-BCC5-0842-8CD6-8507CE56F6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243997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2B8699C8-4872-4445-A245-1D1BDF78D9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5BE2F8-F25F-D540-AF2D-B89028D262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8BD0998-CCBE-5A49-98E3-0D56123BD1BD}"/>
              </a:ext>
            </a:extLst>
          </p:cNvPr>
          <p:cNvSpPr/>
          <p:nvPr/>
        </p:nvSpPr>
        <p:spPr>
          <a:xfrm>
            <a:off x="237761" y="1310658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</a:rPr>
              <a:t>1</a:t>
            </a:r>
            <a:endParaRPr lang="ru-RU" sz="2100" b="1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AC7D02-120F-C942-BAF0-0582F2BA3FDD}"/>
              </a:ext>
            </a:extLst>
          </p:cNvPr>
          <p:cNvSpPr/>
          <p:nvPr/>
        </p:nvSpPr>
        <p:spPr>
          <a:xfrm>
            <a:off x="793225" y="1291294"/>
            <a:ext cx="11345563" cy="485004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tx2"/>
                </a:solidFill>
              </a:rPr>
              <a:t>Суть:</a:t>
            </a:r>
            <a:r>
              <a:rPr lang="ru-RU" dirty="0">
                <a:solidFill>
                  <a:schemeClr val="tx2"/>
                </a:solidFill>
              </a:rPr>
              <a:t> Рассрочка по налогам, срок уплаты которых наступил в 2020, кроме:</a:t>
            </a:r>
          </a:p>
          <a:p>
            <a:pPr marL="380990" indent="-380990">
              <a:spcBef>
                <a:spcPts val="2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НДФЛ сотрудников и НДС,</a:t>
            </a:r>
          </a:p>
          <a:p>
            <a:pPr marL="380990" indent="-380990">
              <a:spcBef>
                <a:spcPts val="2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страховые взносы на накопительная часть,</a:t>
            </a:r>
          </a:p>
          <a:p>
            <a:pPr marL="380990" indent="-380990">
              <a:spcBef>
                <a:spcPts val="2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НДПИ, акцизы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tx2"/>
                </a:solidFill>
              </a:rPr>
              <a:t>Условия получения рассрочки:</a:t>
            </a:r>
            <a:r>
              <a:rPr lang="ru-RU" dirty="0">
                <a:solidFill>
                  <a:schemeClr val="tx2"/>
                </a:solidFill>
              </a:rPr>
              <a:t> снижения выручки за предыдущий квартал:</a:t>
            </a:r>
          </a:p>
          <a:p>
            <a:pPr marL="380990" indent="-380990">
              <a:spcBef>
                <a:spcPts val="2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до 5 лет – более 50%</a:t>
            </a:r>
          </a:p>
          <a:p>
            <a:pPr marL="380990" indent="-380990">
              <a:spcBef>
                <a:spcPts val="267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до 3 лет – более 30%</a:t>
            </a:r>
          </a:p>
          <a:p>
            <a:r>
              <a:rPr lang="ru-RU" dirty="0">
                <a:solidFill>
                  <a:schemeClr val="tx2"/>
                </a:solidFill>
              </a:rPr>
              <a:t>(ПП РФ от 02.04.2020 №409)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Как и где оформить: </a:t>
            </a:r>
          </a:p>
          <a:p>
            <a:r>
              <a:rPr lang="ru-RU" dirty="0">
                <a:solidFill>
                  <a:schemeClr val="tx2"/>
                </a:solidFill>
              </a:rPr>
              <a:t>- по заявлению налогоплательщика в УФНС на сайте </a:t>
            </a:r>
            <a:r>
              <a:rPr lang="en-US" dirty="0">
                <a:solidFill>
                  <a:schemeClr val="tx2"/>
                </a:solidFill>
              </a:rPr>
              <a:t>nalog.ru</a:t>
            </a:r>
            <a:r>
              <a:rPr lang="ru-RU" dirty="0">
                <a:solidFill>
                  <a:schemeClr val="tx2"/>
                </a:solidFill>
              </a:rPr>
              <a:t> (для пострадавших отраслей),</a:t>
            </a:r>
          </a:p>
          <a:p>
            <a:r>
              <a:rPr lang="ru-RU" dirty="0">
                <a:solidFill>
                  <a:schemeClr val="tx2"/>
                </a:solidFill>
              </a:rPr>
              <a:t>горячая линия УФНС -8 (800)-222-22-22,</a:t>
            </a:r>
          </a:p>
          <a:p>
            <a:r>
              <a:rPr lang="ru-RU" dirty="0">
                <a:solidFill>
                  <a:schemeClr val="tx2"/>
                </a:solidFill>
              </a:rPr>
              <a:t>- (для не включённых в перечень наиболее пострадавших отраслей) по заявлению через решение межведомственной комиссии МЭР (в соотв. с ПП РФ от 10.05.2020 №</a:t>
            </a:r>
            <a:r>
              <a:rPr lang="ru-RU" dirty="0" smtClean="0">
                <a:solidFill>
                  <a:schemeClr val="tx2"/>
                </a:solidFill>
              </a:rPr>
              <a:t>651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B528553F-0FF5-4EF2-9A6F-17E013FE57C7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1" name="Группа 24">
            <a:extLst>
              <a:ext uri="{FF2B5EF4-FFF2-40B4-BE49-F238E27FC236}">
                <a16:creationId xmlns:a16="http://schemas.microsoft.com/office/drawing/2014/main" xmlns="" id="{9CCB2E5D-D6FC-46B4-AD19-2453C2A78DD7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CF094DF-78D1-4CBD-A0E4-2056E298EFD5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3" name="Graphic 10">
              <a:extLst>
                <a:ext uri="{FF2B5EF4-FFF2-40B4-BE49-F238E27FC236}">
                  <a16:creationId xmlns:a16="http://schemas.microsoft.com/office/drawing/2014/main" xmlns="" id="{6035714E-D55E-4384-A989-51A3DFDD2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507BD5FE-B23A-4C64-9976-4B1C8E7F02A0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Рассрочка по налогам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4582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CD79B28F-BCC5-0842-8CD6-8507CE56F6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5769162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2B8699C8-4872-4445-A245-1D1BDF78D9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5BE2F8-F25F-D540-AF2D-B89028D262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8BD0998-CCBE-5A49-98E3-0D56123BD1BD}"/>
              </a:ext>
            </a:extLst>
          </p:cNvPr>
          <p:cNvSpPr/>
          <p:nvPr/>
        </p:nvSpPr>
        <p:spPr>
          <a:xfrm>
            <a:off x="361484" y="1208792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</a:rPr>
              <a:t>2</a:t>
            </a:r>
            <a:endParaRPr lang="ru-RU" sz="2100" b="1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E28A83D-E9B3-A349-85EE-4939FDF83075}"/>
              </a:ext>
            </a:extLst>
          </p:cNvPr>
          <p:cNvSpPr/>
          <p:nvPr/>
        </p:nvSpPr>
        <p:spPr>
          <a:xfrm>
            <a:off x="907581" y="1208792"/>
            <a:ext cx="10591991" cy="514755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spcBef>
                <a:spcPts val="267"/>
              </a:spcBef>
            </a:pPr>
            <a:r>
              <a:rPr lang="ru-RU" b="1" dirty="0">
                <a:solidFill>
                  <a:schemeClr val="tx2"/>
                </a:solidFill>
              </a:rPr>
              <a:t>Суть:</a:t>
            </a:r>
            <a:r>
              <a:rPr lang="ru-RU" dirty="0">
                <a:solidFill>
                  <a:schemeClr val="tx2"/>
                </a:solidFill>
              </a:rPr>
              <a:t> отсрочка по ВСЕМ налогам, срок уплаты которых наступил в 2020, кроме: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НДПИ и акцизы,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НДФЛ сотрудников,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страховые взносы на накопительную часть,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  <a:p>
            <a:pPr>
              <a:spcBef>
                <a:spcPts val="267"/>
              </a:spcBef>
            </a:pPr>
            <a:r>
              <a:rPr lang="ru-RU" b="1" dirty="0">
                <a:solidFill>
                  <a:schemeClr val="tx2"/>
                </a:solidFill>
              </a:rPr>
              <a:t>Условия снижения выручки для системообразующих, градообразующих</a:t>
            </a:r>
            <a:r>
              <a:rPr lang="ru-RU" dirty="0">
                <a:solidFill>
                  <a:schemeClr val="tx2"/>
                </a:solidFill>
              </a:rPr>
              <a:t> , </a:t>
            </a:r>
            <a:r>
              <a:rPr lang="ru-RU" b="1" dirty="0">
                <a:solidFill>
                  <a:schemeClr val="tx2"/>
                </a:solidFill>
              </a:rPr>
              <a:t>стратегических: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1 год при –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30%,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9 мес. при – 20%,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6 мес. при – 10%</a:t>
            </a:r>
          </a:p>
          <a:p>
            <a:pPr marL="380990" indent="-38099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3 мес. – другие условия</a:t>
            </a:r>
          </a:p>
          <a:p>
            <a:r>
              <a:rPr lang="ru-RU" dirty="0">
                <a:solidFill>
                  <a:schemeClr val="tx2"/>
                </a:solidFill>
              </a:rPr>
              <a:t>(ПП РФ от 02.04.2020 №409)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  <a:p>
            <a:r>
              <a:rPr lang="ru-RU" b="1" dirty="0">
                <a:solidFill>
                  <a:schemeClr val="tx2"/>
                </a:solidFill>
              </a:rPr>
              <a:t>Как и где оформить:</a:t>
            </a:r>
            <a:r>
              <a:rPr lang="ru-RU" dirty="0">
                <a:solidFill>
                  <a:schemeClr val="tx2"/>
                </a:solidFill>
              </a:rPr>
              <a:t> </a:t>
            </a:r>
          </a:p>
          <a:p>
            <a:r>
              <a:rPr lang="ru-RU" dirty="0">
                <a:solidFill>
                  <a:schemeClr val="tx2"/>
                </a:solidFill>
              </a:rPr>
              <a:t>- по заявлению налогоплательщика в УФНС на сайте </a:t>
            </a:r>
            <a:r>
              <a:rPr lang="en-US" dirty="0">
                <a:solidFill>
                  <a:schemeClr val="tx2"/>
                </a:solidFill>
              </a:rPr>
              <a:t>nalog.ru</a:t>
            </a:r>
            <a:r>
              <a:rPr lang="ru-RU" dirty="0">
                <a:solidFill>
                  <a:schemeClr val="tx2"/>
                </a:solidFill>
              </a:rPr>
              <a:t> (для пострадавших отраслей)</a:t>
            </a:r>
          </a:p>
          <a:p>
            <a:r>
              <a:rPr lang="ru-RU" dirty="0">
                <a:solidFill>
                  <a:schemeClr val="tx2"/>
                </a:solidFill>
              </a:rPr>
              <a:t>горячая линия УФНС -8 (800)-222-22-22</a:t>
            </a:r>
          </a:p>
          <a:p>
            <a:r>
              <a:rPr lang="ru-RU" dirty="0">
                <a:solidFill>
                  <a:schemeClr val="tx2"/>
                </a:solidFill>
              </a:rPr>
              <a:t>- (для не включённых в перечень наиболее пострадавших отраслей) по заявлению через решение межведомственной комиссии МЭР (в соотв. с ПП РФ от 10.05.2020 №651).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7F83614-DEB1-48EA-B3BF-EACF52D2546C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1" name="Группа 24">
            <a:extLst>
              <a:ext uri="{FF2B5EF4-FFF2-40B4-BE49-F238E27FC236}">
                <a16:creationId xmlns:a16="http://schemas.microsoft.com/office/drawing/2014/main" xmlns="" id="{2D79D951-7809-4161-9A9A-D3B1A110F870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39F7376-2B40-4C12-AC3F-ED0D1CDAF229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3" name="Graphic 10">
              <a:extLst>
                <a:ext uri="{FF2B5EF4-FFF2-40B4-BE49-F238E27FC236}">
                  <a16:creationId xmlns:a16="http://schemas.microsoft.com/office/drawing/2014/main" xmlns="" id="{EAD8BDCA-C80B-4757-9740-62802657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1B5D7FE5-F896-4BDE-9895-DD9ABDAD5FBE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Отсрочка по налогам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5769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CD79B28F-BCC5-0842-8CD6-8507CE56F6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:a16="http://schemas.microsoft.com/office/drawing/2014/main" xmlns="" id="{2B8699C8-4872-4445-A245-1D1BDF78D94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5BE2F8-F25F-D540-AF2D-B89028D2623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8BD0998-CCBE-5A49-98E3-0D56123BD1BD}"/>
              </a:ext>
            </a:extLst>
          </p:cNvPr>
          <p:cNvSpPr/>
          <p:nvPr/>
        </p:nvSpPr>
        <p:spPr>
          <a:xfrm>
            <a:off x="325512" y="1415453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100" b="1" dirty="0">
                <a:solidFill>
                  <a:srgbClr val="FFFFFF"/>
                </a:solidFill>
              </a:rPr>
              <a:t>3</a:t>
            </a:r>
            <a:endParaRPr lang="ru-RU" sz="2100" b="1" dirty="0">
              <a:solidFill>
                <a:srgbClr val="FFFFFF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EBA3EF3-CE3D-4AE4-A9EF-6F2985A44D17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1" name="Группа 24">
            <a:extLst>
              <a:ext uri="{FF2B5EF4-FFF2-40B4-BE49-F238E27FC236}">
                <a16:creationId xmlns:a16="http://schemas.microsoft.com/office/drawing/2014/main" xmlns="" id="{03C503D4-7595-4CC0-B0F7-6705C3B35D05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24BB882-B08D-4095-BA26-46C1EA2C18E1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3" name="Graphic 10">
              <a:extLst>
                <a:ext uri="{FF2B5EF4-FFF2-40B4-BE49-F238E27FC236}">
                  <a16:creationId xmlns:a16="http://schemas.microsoft.com/office/drawing/2014/main" xmlns="" id="{7D6FB8E8-34FF-4DF3-9BD7-1613385CB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550D048D-7E71-4DE6-A152-3A44092B3483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 smtClean="0">
                <a:solidFill>
                  <a:schemeClr val="bg1"/>
                </a:solidFill>
                <a:ea typeface="+mj-ea"/>
                <a:cs typeface="+mj-cs"/>
              </a:rPr>
              <a:t>Субсидия и </a:t>
            </a: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Кредит </a:t>
            </a: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на финансирование оборотных средств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8B3B946-239C-45EB-A4C0-8DB219356B10}"/>
              </a:ext>
            </a:extLst>
          </p:cNvPr>
          <p:cNvSpPr/>
          <p:nvPr/>
        </p:nvSpPr>
        <p:spPr>
          <a:xfrm>
            <a:off x="942253" y="1290284"/>
            <a:ext cx="10605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Субсидии на возмещение затрат на производство, выполнение работ и предоставление услуг</a:t>
            </a:r>
            <a:r>
              <a:rPr lang="ru-RU" alt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ru-RU" sz="2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C1CD245-D9A8-4495-9FE7-576D028F4DE3}"/>
              </a:ext>
            </a:extLst>
          </p:cNvPr>
          <p:cNvSpPr txBox="1"/>
          <p:nvPr/>
        </p:nvSpPr>
        <p:spPr>
          <a:xfrm>
            <a:off x="942251" y="2108677"/>
            <a:ext cx="10605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Механизм: обращение в </a:t>
            </a:r>
            <a:r>
              <a:rPr lang="ru-RU" dirty="0" err="1">
                <a:solidFill>
                  <a:schemeClr val="tx2"/>
                </a:solidFill>
              </a:rPr>
              <a:t>коммиссию</a:t>
            </a:r>
            <a:r>
              <a:rPr lang="ru-RU" dirty="0">
                <a:solidFill>
                  <a:schemeClr val="tx2"/>
                </a:solidFill>
              </a:rPr>
              <a:t> МЭР РФ, </a:t>
            </a:r>
            <a:r>
              <a:rPr lang="ru-RU" dirty="0" err="1">
                <a:solidFill>
                  <a:schemeClr val="tx2"/>
                </a:solidFill>
              </a:rPr>
              <a:t>стрес</a:t>
            </a:r>
            <a:r>
              <a:rPr lang="ru-RU" dirty="0">
                <a:solidFill>
                  <a:schemeClr val="tx2"/>
                </a:solidFill>
              </a:rPr>
              <a:t>-тестирование, 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>принятие решение о включении в программу профильного ФОИВ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9FAE0C11-8666-4B85-A363-DE129E45D356}"/>
              </a:ext>
            </a:extLst>
          </p:cNvPr>
          <p:cNvSpPr/>
          <p:nvPr/>
        </p:nvSpPr>
        <p:spPr>
          <a:xfrm>
            <a:off x="379378" y="3274378"/>
            <a:ext cx="413847" cy="41384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21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6FFB0D8-CA9C-45FD-AF7B-F3A1D2378F8B}"/>
              </a:ext>
            </a:extLst>
          </p:cNvPr>
          <p:cNvSpPr/>
          <p:nvPr/>
        </p:nvSpPr>
        <p:spPr>
          <a:xfrm>
            <a:off x="942253" y="3274378"/>
            <a:ext cx="11078613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b="1" dirty="0" smtClean="0">
                <a:solidFill>
                  <a:schemeClr val="tx2"/>
                </a:solidFill>
              </a:rPr>
              <a:t>Кредит на финансирование оборотных средств</a:t>
            </a:r>
          </a:p>
          <a:p>
            <a:pPr>
              <a:spcBef>
                <a:spcPts val="800"/>
              </a:spcBef>
            </a:pP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Суть</a:t>
            </a:r>
            <a:r>
              <a:rPr lang="ru-RU" b="1" dirty="0">
                <a:solidFill>
                  <a:schemeClr val="tx2"/>
                </a:solidFill>
              </a:rPr>
              <a:t>:</a:t>
            </a:r>
            <a:r>
              <a:rPr lang="ru-RU" dirty="0">
                <a:solidFill>
                  <a:schemeClr val="tx2"/>
                </a:solidFill>
              </a:rPr>
              <a:t> Процентная ставка по кредиту субсидируется государством в размере ключевой ставки ЦБ РФ (5,5% годовых), 50% обеспечения – поручительство ВЭБ.РФ</a:t>
            </a: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tx2"/>
                </a:solidFill>
              </a:rPr>
              <a:t>Сумма кредита: </a:t>
            </a:r>
            <a:r>
              <a:rPr lang="ru-RU" dirty="0">
                <a:solidFill>
                  <a:schemeClr val="tx2"/>
                </a:solidFill>
              </a:rPr>
              <a:t>до 3 млрд. руб. (1/12 годовой выручки)</a:t>
            </a: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tx2"/>
                </a:solidFill>
              </a:rPr>
              <a:t>Срок:</a:t>
            </a:r>
            <a:r>
              <a:rPr lang="ru-RU" dirty="0">
                <a:solidFill>
                  <a:schemeClr val="tx2"/>
                </a:solidFill>
              </a:rPr>
              <a:t> не более 12 месяцев</a:t>
            </a:r>
          </a:p>
          <a:p>
            <a:pPr>
              <a:spcBef>
                <a:spcPts val="800"/>
              </a:spcBef>
            </a:pP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Как:</a:t>
            </a:r>
            <a:r>
              <a:rPr lang="ru-RU" dirty="0">
                <a:solidFill>
                  <a:schemeClr val="tx2"/>
                </a:solidFill>
              </a:rPr>
              <a:t> обращение в Сбербанк, ВТБ, Открытие, </a:t>
            </a:r>
            <a:r>
              <a:rPr lang="ru-RU" dirty="0" err="1">
                <a:solidFill>
                  <a:schemeClr val="tx2"/>
                </a:solidFill>
              </a:rPr>
              <a:t>Альфа-банк</a:t>
            </a:r>
            <a:r>
              <a:rPr lang="ru-RU" dirty="0">
                <a:solidFill>
                  <a:schemeClr val="tx2"/>
                </a:solidFill>
              </a:rPr>
              <a:t>, МСП-банк, Промсвязьбанк, Газпромбанк и иные (полный перечень -</a:t>
            </a:r>
            <a:r>
              <a:rPr lang="en-US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https://corpmsp.ru/bankam/programma_stimulir/</a:t>
            </a:r>
            <a:r>
              <a:rPr lang="ru-RU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lang="ru-RU" dirty="0"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3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794366A8-0A75-364B-9F97-7AEF664148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4303584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8DCAD16B-A4CC-9F4A-8727-9530B3FF743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1D9296-99C7-F84E-9AD8-66259C7C9C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929CC4C-827A-654F-82C1-565C9495827F}"/>
              </a:ext>
            </a:extLst>
          </p:cNvPr>
          <p:cNvSpPr/>
          <p:nvPr/>
        </p:nvSpPr>
        <p:spPr>
          <a:xfrm>
            <a:off x="1306891" y="1049952"/>
            <a:ext cx="10382466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100" dirty="0">
                <a:solidFill>
                  <a:schemeClr val="tx2"/>
                </a:solidFill>
                <a:cs typeface="Segoe UI" panose="020B0502040204020203" pitchFamily="34" charset="0"/>
              </a:rPr>
              <a:t>От 14.04.2020 N 189-ПГ «Об утверждении Перечня системообразующих организаций Московской области»</a:t>
            </a:r>
            <a:endParaRPr lang="ru-RU" sz="1300" dirty="0">
              <a:solidFill>
                <a:schemeClr val="tx2"/>
              </a:solidFill>
              <a:cs typeface="Segoe UI" panose="020B0502040204020203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25E28EB-A92D-5E47-B0D4-EDDDFCAC3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997" y="1055398"/>
            <a:ext cx="727771" cy="727771"/>
          </a:xfrm>
          <a:prstGeom prst="rect">
            <a:avLst/>
          </a:prstGeom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FAD58552-8EB9-A446-A872-90B0E3FADDDC}"/>
              </a:ext>
            </a:extLst>
          </p:cNvPr>
          <p:cNvCxnSpPr/>
          <p:nvPr/>
        </p:nvCxnSpPr>
        <p:spPr>
          <a:xfrm>
            <a:off x="1455957" y="1810727"/>
            <a:ext cx="928743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9AB6FC5F-0DAD-C547-BB7B-4C4D72290C66}"/>
              </a:ext>
            </a:extLst>
          </p:cNvPr>
          <p:cNvCxnSpPr/>
          <p:nvPr/>
        </p:nvCxnSpPr>
        <p:spPr>
          <a:xfrm>
            <a:off x="2247153" y="5372043"/>
            <a:ext cx="928743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929CC4C-827A-654F-82C1-565C9495827F}"/>
              </a:ext>
            </a:extLst>
          </p:cNvPr>
          <p:cNvSpPr/>
          <p:nvPr/>
        </p:nvSpPr>
        <p:spPr>
          <a:xfrm>
            <a:off x="262076" y="1937354"/>
            <a:ext cx="11628541" cy="461664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cs typeface="Segoe UI" panose="020B0502040204020203" pitchFamily="34" charset="0"/>
              </a:rPr>
              <a:t>Критерии: (количественные)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размер налоговых отчислений за последние 3 года в бюджет Московской области - не менее 300 млн или 95 млн за последний отчетный год в случае, если Заявитель состоит на налоговом учете на территории Московской области от 1 до 4 лет;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среднесписочная численность персонала - не менее 250 человек (для </a:t>
            </a:r>
          </a:p>
          <a:p>
            <a:r>
              <a:rPr lang="ru-RU" dirty="0">
                <a:solidFill>
                  <a:schemeClr val="tx2"/>
                </a:solidFill>
              </a:rPr>
              <a:t>коллективных средств размещения – 220 человек)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sz="2100" b="1" dirty="0">
                <a:solidFill>
                  <a:schemeClr val="tx2"/>
                </a:solidFill>
              </a:rPr>
              <a:t>Критерии: (качественные)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организации Московской области, из списка МЭР РФ,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средняя или крупная организация ЖКХ, в том числе </a:t>
            </a:r>
            <a:r>
              <a:rPr lang="ru-RU" dirty="0" err="1">
                <a:solidFill>
                  <a:schemeClr val="tx2"/>
                </a:solidFill>
              </a:rPr>
              <a:t>ресурсоснабжающая</a:t>
            </a:r>
            <a:r>
              <a:rPr lang="ru-RU" dirty="0">
                <a:solidFill>
                  <a:schemeClr val="tx2"/>
                </a:solidFill>
              </a:rPr>
              <a:t> (в том числе ЕТО, ГП);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градообразующее предприятие;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предприятие оборонно-промышленного комплекса;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предприятие-застройщик, строительство жилых объектов площадью не менее 150 тыс. кв. метров,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организация, реализующая инвестиционные проекты в рамках СПИК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2"/>
                </a:solidFill>
              </a:rPr>
              <a:t>организация - сельхозтоваропроизводитель, содержащая 100 и более молочных коров или возделывающая 1000 и более га пахотных земель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3BB088D-6C01-428A-9C86-4E9C98095BCD}"/>
              </a:ext>
            </a:extLst>
          </p:cNvPr>
          <p:cNvSpPr txBox="1">
            <a:spLocks/>
          </p:cNvSpPr>
          <p:nvPr/>
        </p:nvSpPr>
        <p:spPr>
          <a:xfrm>
            <a:off x="4234" y="8365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5A88D0EE-84D2-4CC5-88D1-2E36B1A0BE5D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Перечень системообразующих организаций </a:t>
            </a:r>
            <a:r>
              <a:rPr kumimoji="0" lang="ru-RU" sz="2000" b="1" i="0" u="none" strike="noStrike" kern="1200" cap="all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мо</a:t>
            </a:r>
            <a:endParaRPr lang="ru-RU" sz="2000" b="1" dirty="0"/>
          </a:p>
        </p:txBody>
      </p:sp>
      <p:grpSp>
        <p:nvGrpSpPr>
          <p:cNvPr id="15" name="Группа 24">
            <a:extLst>
              <a:ext uri="{FF2B5EF4-FFF2-40B4-BE49-F238E27FC236}">
                <a16:creationId xmlns:a16="http://schemas.microsoft.com/office/drawing/2014/main" xmlns="" id="{8DE7288C-D790-448E-8487-806AD56C2AE6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4F59478-027E-4982-9AA7-2EDAD11764EB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8" name="Graphic 10">
              <a:extLst>
                <a:ext uri="{FF2B5EF4-FFF2-40B4-BE49-F238E27FC236}">
                  <a16:creationId xmlns:a16="http://schemas.microsoft.com/office/drawing/2014/main" xmlns="" id="{7A39E535-D518-48E5-A12F-5D5EAE6A3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616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88104" y="6398824"/>
            <a:ext cx="2743200" cy="365125"/>
          </a:xfrm>
        </p:spPr>
        <p:txBody>
          <a:bodyPr/>
          <a:lstStyle/>
          <a:p>
            <a:fld id="{4DF73605-3F92-2640-B9AF-4154B2D68AE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6" name="Группа 24">
            <a:extLst>
              <a:ext uri="{FF2B5EF4-FFF2-40B4-BE49-F238E27FC236}">
                <a16:creationId xmlns:a16="http://schemas.microsoft.com/office/drawing/2014/main" xmlns="" id="{0251D948-F68F-1846-A33C-59FE5FD6D41F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CF496B7-A61B-4A4B-A1AD-581255B39DE8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8" name="Graphic 10">
              <a:extLst>
                <a:ext uri="{FF2B5EF4-FFF2-40B4-BE49-F238E27FC236}">
                  <a16:creationId xmlns:a16="http://schemas.microsoft.com/office/drawing/2014/main" xmlns="" id="{8851B197-407F-564D-80B1-66451EB1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8032684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Структура системообразующих предприятий МО</a:t>
            </a:r>
            <a:endParaRPr lang="ru-RU" sz="20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47A8C08-EAAA-4ECE-92E6-6F8C8885A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637" y="5711155"/>
            <a:ext cx="562682" cy="5780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24FEE6-0A0A-471C-94F6-CFD3080D8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670" y="882040"/>
            <a:ext cx="515283" cy="5433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EEBEC2F-9BFD-4DD4-99A4-8F6268381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586" y="1309439"/>
            <a:ext cx="547960" cy="5479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2F270BA-1C69-41DE-B75D-74E6BE4551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342" y="3408085"/>
            <a:ext cx="561728" cy="6439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47E5D97-6FF8-4ADB-AC1D-3E7BC5227E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5795" y="2821562"/>
            <a:ext cx="510392" cy="6163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72D2F0D-EDE1-42D6-8708-0FEC7F4164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2607" y="2292249"/>
            <a:ext cx="513895" cy="56268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8432771-CAE9-41DA-A35C-C7777D4D5BDF}"/>
              </a:ext>
            </a:extLst>
          </p:cNvPr>
          <p:cNvSpPr/>
          <p:nvPr/>
        </p:nvSpPr>
        <p:spPr>
          <a:xfrm>
            <a:off x="6695310" y="991483"/>
            <a:ext cx="38925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ПРОМЫШЛЕННОСТЬ – 237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438775C-6C7F-436B-A90C-BB502AAA3958}"/>
              </a:ext>
            </a:extLst>
          </p:cNvPr>
          <p:cNvSpPr/>
          <p:nvPr/>
        </p:nvSpPr>
        <p:spPr>
          <a:xfrm>
            <a:off x="6154670" y="1465376"/>
            <a:ext cx="2770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Сельское хозяйство – 167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B6A95AD-ADA7-406B-9136-8CD781CFC63D}"/>
              </a:ext>
            </a:extLst>
          </p:cNvPr>
          <p:cNvSpPr/>
          <p:nvPr/>
        </p:nvSpPr>
        <p:spPr>
          <a:xfrm>
            <a:off x="5751526" y="1926340"/>
            <a:ext cx="5061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Энергетика – 74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13210120-3FE8-4CB4-BF41-19A0EF48AEB2}"/>
              </a:ext>
            </a:extLst>
          </p:cNvPr>
          <p:cNvSpPr/>
          <p:nvPr/>
        </p:nvSpPr>
        <p:spPr>
          <a:xfrm>
            <a:off x="5526628" y="2443922"/>
            <a:ext cx="5061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ЖКХ – 43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3CA48BA-F365-4316-9632-CE053CB02CF4}"/>
              </a:ext>
            </a:extLst>
          </p:cNvPr>
          <p:cNvSpPr/>
          <p:nvPr/>
        </p:nvSpPr>
        <p:spPr>
          <a:xfrm>
            <a:off x="5436501" y="2982334"/>
            <a:ext cx="42031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Транспорт и дорожная инфраструктура – 37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0C182EA-A2EA-4B19-ADF8-30E07062ED70}"/>
              </a:ext>
            </a:extLst>
          </p:cNvPr>
          <p:cNvSpPr/>
          <p:nvPr/>
        </p:nvSpPr>
        <p:spPr>
          <a:xfrm>
            <a:off x="5363622" y="3551387"/>
            <a:ext cx="2182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Строительство – 23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8B6514E-2736-43D6-B7C3-3645327AB152}"/>
              </a:ext>
            </a:extLst>
          </p:cNvPr>
          <p:cNvSpPr/>
          <p:nvPr/>
        </p:nvSpPr>
        <p:spPr>
          <a:xfrm>
            <a:off x="5479076" y="4182182"/>
            <a:ext cx="395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Информационные технологии и связь –</a:t>
            </a:r>
            <a:r>
              <a:rPr lang="en-US" sz="1200" b="1" cap="all" dirty="0">
                <a:solidFill>
                  <a:srgbClr val="002060"/>
                </a:solidFill>
              </a:rPr>
              <a:t> 7</a:t>
            </a:r>
            <a:endParaRPr lang="ru-RU" sz="1200" b="1" cap="all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ABBE1542-8388-4356-9185-387F20A27783}"/>
              </a:ext>
            </a:extLst>
          </p:cNvPr>
          <p:cNvSpPr/>
          <p:nvPr/>
        </p:nvSpPr>
        <p:spPr>
          <a:xfrm>
            <a:off x="5674266" y="5296362"/>
            <a:ext cx="476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Образование – 3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367D482-E912-4175-A89A-F0F181515C73}"/>
              </a:ext>
            </a:extLst>
          </p:cNvPr>
          <p:cNvSpPr/>
          <p:nvPr/>
        </p:nvSpPr>
        <p:spPr>
          <a:xfrm>
            <a:off x="5459564" y="4750642"/>
            <a:ext cx="3712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Здравоохранение – 5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396C3A6F-F942-4C7E-A599-E3A4C379DDEB}"/>
              </a:ext>
            </a:extLst>
          </p:cNvPr>
          <p:cNvSpPr/>
          <p:nvPr/>
        </p:nvSpPr>
        <p:spPr>
          <a:xfrm>
            <a:off x="6211944" y="5872599"/>
            <a:ext cx="476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Экология – 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90214635-6126-4FA2-B55A-8039C7B76A00}"/>
              </a:ext>
            </a:extLst>
          </p:cNvPr>
          <p:cNvSpPr/>
          <p:nvPr/>
        </p:nvSpPr>
        <p:spPr>
          <a:xfrm>
            <a:off x="6695310" y="6404915"/>
            <a:ext cx="476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Рекламная деятельность – 1</a:t>
            </a:r>
          </a:p>
        </p:txBody>
      </p:sp>
      <p:pic>
        <p:nvPicPr>
          <p:cNvPr id="3" name="Рисунок 2" descr="Высокое напряжение">
            <a:extLst>
              <a:ext uri="{FF2B5EF4-FFF2-40B4-BE49-F238E27FC236}">
                <a16:creationId xmlns:a16="http://schemas.microsoft.com/office/drawing/2014/main" xmlns="" id="{020DD4F1-F5AF-484A-AB8B-20405C3C73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234414" y="1857302"/>
            <a:ext cx="404175" cy="404175"/>
          </a:xfrm>
          <a:prstGeom prst="rect">
            <a:avLst/>
          </a:prstGeom>
        </p:spPr>
      </p:pic>
      <p:pic>
        <p:nvPicPr>
          <p:cNvPr id="35" name="Рисунок 34" descr="Компьютер">
            <a:extLst>
              <a:ext uri="{FF2B5EF4-FFF2-40B4-BE49-F238E27FC236}">
                <a16:creationId xmlns:a16="http://schemas.microsoft.com/office/drawing/2014/main" xmlns="" id="{5E0BD80F-1708-4015-A4F1-BE6A608AD5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810854" y="4052017"/>
            <a:ext cx="578056" cy="578056"/>
          </a:xfrm>
          <a:prstGeom prst="rect">
            <a:avLst/>
          </a:prstGeom>
        </p:spPr>
      </p:pic>
      <p:pic>
        <p:nvPicPr>
          <p:cNvPr id="37" name="Рисунок 36" descr="Медицина">
            <a:extLst>
              <a:ext uri="{FF2B5EF4-FFF2-40B4-BE49-F238E27FC236}">
                <a16:creationId xmlns:a16="http://schemas.microsoft.com/office/drawing/2014/main" xmlns="" id="{C4794889-6AA0-42BA-89FB-BF7FCDEEED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4880973" y="4608278"/>
            <a:ext cx="561728" cy="561728"/>
          </a:xfrm>
          <a:prstGeom prst="rect">
            <a:avLst/>
          </a:prstGeom>
        </p:spPr>
      </p:pic>
      <p:pic>
        <p:nvPicPr>
          <p:cNvPr id="39" name="Рисунок 38" descr="Школьный класс">
            <a:extLst>
              <a:ext uri="{FF2B5EF4-FFF2-40B4-BE49-F238E27FC236}">
                <a16:creationId xmlns:a16="http://schemas.microsoft.com/office/drawing/2014/main" xmlns="" id="{29D93DEB-1AD7-41E6-B8DD-7BC81259A13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154343" y="5186334"/>
            <a:ext cx="484246" cy="484246"/>
          </a:xfrm>
          <a:prstGeom prst="rect">
            <a:avLst/>
          </a:prstGeom>
        </p:spPr>
      </p:pic>
      <p:pic>
        <p:nvPicPr>
          <p:cNvPr id="41" name="Рисунок 40" descr="Реклама">
            <a:extLst>
              <a:ext uri="{FF2B5EF4-FFF2-40B4-BE49-F238E27FC236}">
                <a16:creationId xmlns:a16="http://schemas.microsoft.com/office/drawing/2014/main" xmlns="" id="{8AF6CE2B-1A0B-4538-8D12-C215B5E749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6187049" y="6255752"/>
            <a:ext cx="450524" cy="4505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82BCBE2-BE25-4582-AF41-431687359485}"/>
              </a:ext>
            </a:extLst>
          </p:cNvPr>
          <p:cNvSpPr txBox="1"/>
          <p:nvPr/>
        </p:nvSpPr>
        <p:spPr>
          <a:xfrm>
            <a:off x="1573154" y="1309439"/>
            <a:ext cx="1613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20202"/>
                </a:solidFill>
              </a:rPr>
              <a:t>607 КОМПАНИЙ</a:t>
            </a:r>
            <a:br>
              <a:rPr lang="ru-RU" sz="1400" b="1" dirty="0">
                <a:solidFill>
                  <a:srgbClr val="020202"/>
                </a:solidFill>
              </a:rPr>
            </a:br>
            <a:r>
              <a:rPr lang="ru-RU" sz="1400" b="1" dirty="0">
                <a:solidFill>
                  <a:srgbClr val="020202"/>
                </a:solidFill>
              </a:rPr>
              <a:t>(из 11 отраслей)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1DF452-95E2-4DAF-BDAE-C9E38ABE96E1}"/>
              </a:ext>
            </a:extLst>
          </p:cNvPr>
          <p:cNvSpPr txBox="1"/>
          <p:nvPr/>
        </p:nvSpPr>
        <p:spPr>
          <a:xfrm>
            <a:off x="466682" y="1988814"/>
            <a:ext cx="38267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20202"/>
                </a:solidFill>
              </a:rPr>
              <a:t>Утверждено Постановлением Губернатора Московской области от 14.04.2020 № 189-ПГ «Об утверждении Перечня системообразующих организаций Московской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576737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988104" y="6398824"/>
            <a:ext cx="2743200" cy="365125"/>
          </a:xfrm>
        </p:spPr>
        <p:txBody>
          <a:bodyPr/>
          <a:lstStyle/>
          <a:p>
            <a:fld id="{4DF73605-3F92-2640-B9AF-4154B2D68AE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6" name="Группа 24">
            <a:extLst>
              <a:ext uri="{FF2B5EF4-FFF2-40B4-BE49-F238E27FC236}">
                <a16:creationId xmlns:a16="http://schemas.microsoft.com/office/drawing/2014/main" xmlns="" id="{0251D948-F68F-1846-A33C-59FE5FD6D41F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2CF496B7-A61B-4A4B-A1AD-581255B39DE8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8" name="Graphic 10">
              <a:extLst>
                <a:ext uri="{FF2B5EF4-FFF2-40B4-BE49-F238E27FC236}">
                  <a16:creationId xmlns:a16="http://schemas.microsoft.com/office/drawing/2014/main" xmlns="" id="{8851B197-407F-564D-80B1-66451EB1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8032684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сопровождение системообразующих предприятий МО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44685" y="1340216"/>
            <a:ext cx="111026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020202"/>
              </a:solidFill>
            </a:endParaRPr>
          </a:p>
          <a:p>
            <a:r>
              <a:rPr lang="ru-RU" dirty="0">
                <a:solidFill>
                  <a:srgbClr val="020202"/>
                </a:solidFill>
              </a:rPr>
              <a:t>Для решения вопросов создан Межведомственный оперативный штаб по повышению устойчивости развития экономики Московской области (03.04.2020 №116-РГ)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20202"/>
              </a:solidFill>
            </a:endParaRPr>
          </a:p>
          <a:p>
            <a:endParaRPr lang="ru-RU" dirty="0">
              <a:solidFill>
                <a:srgbClr val="020202"/>
              </a:solidFill>
            </a:endParaRPr>
          </a:p>
          <a:p>
            <a:r>
              <a:rPr lang="ru-RU" dirty="0">
                <a:solidFill>
                  <a:srgbClr val="020202"/>
                </a:solidFill>
              </a:rPr>
              <a:t>Примеры на сопровождении:</a:t>
            </a:r>
            <a:br>
              <a:rPr lang="ru-RU" dirty="0">
                <a:solidFill>
                  <a:srgbClr val="020202"/>
                </a:solidFill>
              </a:rPr>
            </a:br>
            <a:endParaRPr lang="ru-RU" dirty="0">
              <a:solidFill>
                <a:srgbClr val="020202"/>
              </a:solidFill>
            </a:endParaRPr>
          </a:p>
          <a:p>
            <a:r>
              <a:rPr lang="ru-RU" dirty="0">
                <a:solidFill>
                  <a:srgbClr val="020202"/>
                </a:solidFill>
              </a:rPr>
              <a:t>1.«Мострансавто» - по заявлению в УФНС получена отсрочка на 6 месяцев,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rgbClr val="020202"/>
              </a:solidFill>
            </a:endParaRPr>
          </a:p>
          <a:p>
            <a:r>
              <a:rPr lang="ru-RU" dirty="0">
                <a:solidFill>
                  <a:srgbClr val="020202"/>
                </a:solidFill>
              </a:rPr>
              <a:t>2</a:t>
            </a:r>
            <a:r>
              <a:rPr lang="ru-RU" dirty="0" smtClean="0">
                <a:solidFill>
                  <a:srgbClr val="020202"/>
                </a:solidFill>
              </a:rPr>
              <a:t>.</a:t>
            </a:r>
            <a:r>
              <a:rPr lang="en-US" dirty="0" smtClean="0">
                <a:solidFill>
                  <a:srgbClr val="020202"/>
                </a:solidFill>
              </a:rPr>
              <a:t> </a:t>
            </a:r>
            <a:r>
              <a:rPr lang="ru-RU" dirty="0" smtClean="0">
                <a:solidFill>
                  <a:srgbClr val="020202"/>
                </a:solidFill>
              </a:rPr>
              <a:t>ГК </a:t>
            </a:r>
            <a:r>
              <a:rPr lang="ru-RU" dirty="0">
                <a:solidFill>
                  <a:srgbClr val="020202"/>
                </a:solidFill>
              </a:rPr>
              <a:t>«Аэропорт Домодедово» - готовятся документы на рассмотрение в межведомственную комиссию.</a:t>
            </a:r>
          </a:p>
          <a:p>
            <a:endParaRPr lang="ru-RU" dirty="0">
              <a:solidFill>
                <a:srgbClr val="020202"/>
              </a:solidFill>
            </a:endParaRPr>
          </a:p>
          <a:p>
            <a:endParaRPr lang="ru-RU" dirty="0">
              <a:solidFill>
                <a:srgbClr val="020202"/>
              </a:solidFill>
            </a:endParaRPr>
          </a:p>
          <a:p>
            <a:endParaRPr lang="ru-RU" dirty="0">
              <a:solidFill>
                <a:srgbClr val="020202"/>
              </a:solidFill>
            </a:endParaRPr>
          </a:p>
          <a:p>
            <a:pPr algn="ctr"/>
            <a:r>
              <a:rPr lang="ru-RU" dirty="0">
                <a:solidFill>
                  <a:srgbClr val="020202"/>
                </a:solidFill>
              </a:rPr>
              <a:t>Персональное сопровождение решения системообразующих предприятий: </a:t>
            </a:r>
          </a:p>
          <a:p>
            <a:pPr algn="ctr"/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Телефон –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0150, 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0150@mosreg.ru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Почта –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priemmii@mosreg.ru</a:t>
            </a:r>
            <a:endParaRPr lang="ru-RU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srgbClr val="02020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074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2983278-34C4-4610-A0A1-D2B30F86C4A8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0" name="Группа 24">
            <a:extLst>
              <a:ext uri="{FF2B5EF4-FFF2-40B4-BE49-F238E27FC236}">
                <a16:creationId xmlns:a16="http://schemas.microsoft.com/office/drawing/2014/main" xmlns="" id="{6209ADC3-7BB4-42D0-87CA-43929F129275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CF44B7E-C91C-4CC7-8C72-93FB02303E3C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2" name="Graphic 10">
              <a:extLst>
                <a:ext uri="{FF2B5EF4-FFF2-40B4-BE49-F238E27FC236}">
                  <a16:creationId xmlns:a16="http://schemas.microsoft.com/office/drawing/2014/main" xmlns="" id="{FD87AD6A-E585-4FF8-A139-6B5CD4FCC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EEDFDDDB-4398-4E49-8F93-46A1DFE959D4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8032684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Структура валового регионального продукта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D1D7F9-029C-4EF5-947E-DB875A0F2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715" y="1118664"/>
            <a:ext cx="8104569" cy="528680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321567AF-4C1A-4A60-AEAA-B35D4444FC79}"/>
              </a:ext>
            </a:extLst>
          </p:cNvPr>
          <p:cNvSpPr/>
          <p:nvPr/>
        </p:nvSpPr>
        <p:spPr>
          <a:xfrm>
            <a:off x="5435689" y="2357500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FF1D6E34-BC5C-449A-8687-B0F6E9D79336}"/>
              </a:ext>
            </a:extLst>
          </p:cNvPr>
          <p:cNvSpPr/>
          <p:nvPr/>
        </p:nvSpPr>
        <p:spPr>
          <a:xfrm>
            <a:off x="5134088" y="5629561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CB044842-5FFF-4131-8965-9120665354A7}"/>
              </a:ext>
            </a:extLst>
          </p:cNvPr>
          <p:cNvSpPr/>
          <p:nvPr/>
        </p:nvSpPr>
        <p:spPr>
          <a:xfrm>
            <a:off x="6071964" y="4052714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xmlns="" id="{648922AA-AD49-4303-89FE-BBD667EF3502}"/>
              </a:ext>
            </a:extLst>
          </p:cNvPr>
          <p:cNvSpPr/>
          <p:nvPr/>
        </p:nvSpPr>
        <p:spPr>
          <a:xfrm>
            <a:off x="5937681" y="3484472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E1689508-0A7A-48FE-96E8-3F2C5A1161FD}"/>
              </a:ext>
            </a:extLst>
          </p:cNvPr>
          <p:cNvSpPr/>
          <p:nvPr/>
        </p:nvSpPr>
        <p:spPr>
          <a:xfrm>
            <a:off x="4794646" y="6073115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6B6E75C9-6D54-417E-97AE-BE0E0068F3E3}"/>
              </a:ext>
            </a:extLst>
          </p:cNvPr>
          <p:cNvSpPr/>
          <p:nvPr/>
        </p:nvSpPr>
        <p:spPr>
          <a:xfrm>
            <a:off x="5071629" y="1863603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B5D5E843-E54E-4E3D-A759-C2457DE39508}"/>
              </a:ext>
            </a:extLst>
          </p:cNvPr>
          <p:cNvSpPr/>
          <p:nvPr/>
        </p:nvSpPr>
        <p:spPr>
          <a:xfrm>
            <a:off x="5728840" y="2892740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FF7B8105-1790-4D55-9AB6-22EB5C459CC3}"/>
              </a:ext>
            </a:extLst>
          </p:cNvPr>
          <p:cNvSpPr/>
          <p:nvPr/>
        </p:nvSpPr>
        <p:spPr>
          <a:xfrm>
            <a:off x="4593821" y="1426001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xmlns="" id="{4D1BCE9D-5DA3-47D5-9579-107A9F9F330F}"/>
              </a:ext>
            </a:extLst>
          </p:cNvPr>
          <p:cNvSpPr/>
          <p:nvPr/>
        </p:nvSpPr>
        <p:spPr>
          <a:xfrm>
            <a:off x="5909781" y="4666157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xmlns="" id="{CC46C1BC-CB7B-4F03-AA41-3B06417069F8}"/>
              </a:ext>
            </a:extLst>
          </p:cNvPr>
          <p:cNvSpPr/>
          <p:nvPr/>
        </p:nvSpPr>
        <p:spPr>
          <a:xfrm>
            <a:off x="5565967" y="5168141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BFA48C5A-DBF5-453C-A597-062DDEB1DA6A}"/>
              </a:ext>
            </a:extLst>
          </p:cNvPr>
          <p:cNvSpPr/>
          <p:nvPr/>
        </p:nvSpPr>
        <p:spPr>
          <a:xfrm>
            <a:off x="4116327" y="1044255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52EAD0A8-5747-4BFE-B435-0A887A1B6A98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1BE3DA8E-E397-47EB-9AC3-DEE771FFDC44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9F79B9-EB90-4B27-AFA2-89E9F40D104F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27" name="Graphic 10">
              <a:extLst>
                <a:ext uri="{FF2B5EF4-FFF2-40B4-BE49-F238E27FC236}">
                  <a16:creationId xmlns:a16="http://schemas.microsoft.com/office/drawing/2014/main" xmlns="" id="{8466358F-66C0-4559-AFEC-BBB648AD9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6B59E83-5126-4575-82E4-C92A7D590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69265" y="3519270"/>
            <a:ext cx="300548" cy="3005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C02BFE-5E51-42BB-BA16-08F25F88F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088714" y="4067960"/>
            <a:ext cx="337592" cy="3375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7A74E8A-A492-4A12-97D3-EF8BD48E5F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089411" y="1861604"/>
            <a:ext cx="380455" cy="380455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69E4E4DC-0B62-4054-A8E3-F9F5398BB8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3030" y="4679195"/>
            <a:ext cx="311554" cy="32747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5F0C17CF-37F3-4FAA-B37C-D91809CAB3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6612" y="1429525"/>
            <a:ext cx="304838" cy="304800"/>
          </a:xfrm>
          <a:prstGeom prst="rect">
            <a:avLst/>
          </a:prstGeom>
        </p:spPr>
      </p:pic>
      <p:pic>
        <p:nvPicPr>
          <p:cNvPr id="59" name="Рисунок 58" descr="Магазин">
            <a:extLst>
              <a:ext uri="{FF2B5EF4-FFF2-40B4-BE49-F238E27FC236}">
                <a16:creationId xmlns:a16="http://schemas.microsoft.com/office/drawing/2014/main" xmlns="" id="{157BA27E-CA12-442D-A26B-754C40354B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168431" y="1069835"/>
            <a:ext cx="320919" cy="320919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AA24AB58-D90A-41A3-B9DC-6712179B8762}"/>
              </a:ext>
            </a:extLst>
          </p:cNvPr>
          <p:cNvSpPr txBox="1"/>
          <p:nvPr/>
        </p:nvSpPr>
        <p:spPr>
          <a:xfrm>
            <a:off x="4494370" y="1063659"/>
            <a:ext cx="5733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Торговля непродовольственными товарами, торговля через автоматы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D2B3D9AC-4DDD-4206-BEB4-D43625B99EFA}"/>
              </a:ext>
            </a:extLst>
          </p:cNvPr>
          <p:cNvSpPr txBox="1"/>
          <p:nvPr/>
        </p:nvSpPr>
        <p:spPr>
          <a:xfrm>
            <a:off x="6015796" y="5220264"/>
            <a:ext cx="78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Туризм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14F8165A-7FB9-418A-A61E-23E81C426EE1}"/>
              </a:ext>
            </a:extLst>
          </p:cNvPr>
          <p:cNvSpPr txBox="1"/>
          <p:nvPr/>
        </p:nvSpPr>
        <p:spPr>
          <a:xfrm>
            <a:off x="6304063" y="4679827"/>
            <a:ext cx="4727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Физкультурно-оздоровительная деятельность и спорт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F9EE3E2A-ED08-443D-B413-114EB6BB5508}"/>
              </a:ext>
            </a:extLst>
          </p:cNvPr>
          <p:cNvSpPr txBox="1"/>
          <p:nvPr/>
        </p:nvSpPr>
        <p:spPr>
          <a:xfrm>
            <a:off x="4988102" y="1413483"/>
            <a:ext cx="5456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Авиаперевозки, аэропортовая деятельность, автоперевозки</a:t>
            </a:r>
            <a:r>
              <a:rPr lang="ru-RU" sz="1200" b="1" dirty="0">
                <a:solidFill>
                  <a:srgbClr val="020202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68B7599B-12FC-469E-8F6C-A6A89FF4BD5E}"/>
              </a:ext>
            </a:extLst>
          </p:cNvPr>
          <p:cNvSpPr txBox="1"/>
          <p:nvPr/>
        </p:nvSpPr>
        <p:spPr>
          <a:xfrm>
            <a:off x="6123122" y="2933474"/>
            <a:ext cx="2405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Общественное питание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98C0AEF4-1135-4EF6-ADF9-700D1E75B83D}"/>
              </a:ext>
            </a:extLst>
          </p:cNvPr>
          <p:cNvSpPr txBox="1"/>
          <p:nvPr/>
        </p:nvSpPr>
        <p:spPr>
          <a:xfrm>
            <a:off x="5514974" y="1875674"/>
            <a:ext cx="4222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Дополнительное образование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C70FFCE0-D9FD-460D-890D-7722347674A3}"/>
              </a:ext>
            </a:extLst>
          </p:cNvPr>
          <p:cNvSpPr txBox="1"/>
          <p:nvPr/>
        </p:nvSpPr>
        <p:spPr>
          <a:xfrm>
            <a:off x="5256523" y="6149369"/>
            <a:ext cx="4878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Организация конференций и выставок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33158DF1-DCD8-4C8E-80CD-3C236BB8D652}"/>
              </a:ext>
            </a:extLst>
          </p:cNvPr>
          <p:cNvSpPr txBox="1"/>
          <p:nvPr/>
        </p:nvSpPr>
        <p:spPr>
          <a:xfrm>
            <a:off x="6410419" y="3543633"/>
            <a:ext cx="2486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Гостиничный бизнес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E35594A1-E270-4495-AC22-E656FC63F546}"/>
              </a:ext>
            </a:extLst>
          </p:cNvPr>
          <p:cNvSpPr txBox="1"/>
          <p:nvPr/>
        </p:nvSpPr>
        <p:spPr>
          <a:xfrm>
            <a:off x="6514926" y="4114699"/>
            <a:ext cx="3451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Бытовые услуги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9C9F98A8-943A-4A9A-9EDE-64A1B382D9ED}"/>
              </a:ext>
            </a:extLst>
          </p:cNvPr>
          <p:cNvSpPr txBox="1"/>
          <p:nvPr/>
        </p:nvSpPr>
        <p:spPr>
          <a:xfrm>
            <a:off x="5559378" y="5708563"/>
            <a:ext cx="4407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Культура, организация досуга и развлечений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943CA100-2B40-4CD2-8A3B-96D9FE506BAB}"/>
              </a:ext>
            </a:extLst>
          </p:cNvPr>
          <p:cNvSpPr txBox="1"/>
          <p:nvPr/>
        </p:nvSpPr>
        <p:spPr>
          <a:xfrm>
            <a:off x="5852726" y="2383742"/>
            <a:ext cx="4222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dirty="0">
                <a:solidFill>
                  <a:srgbClr val="020202"/>
                </a:solidFill>
              </a:rPr>
              <a:t>Здравоохранение (стоматологические клиники)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9605F2AE-9100-4282-9E8D-73A887B4E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87711" y="1458817"/>
            <a:ext cx="3913009" cy="3958509"/>
          </a:xfrm>
          <a:prstGeom prst="rect">
            <a:avLst/>
          </a:prstGeom>
        </p:spPr>
      </p:pic>
      <p:sp>
        <p:nvSpPr>
          <p:cNvPr id="134" name="Заголовок 1">
            <a:extLst>
              <a:ext uri="{FF2B5EF4-FFF2-40B4-BE49-F238E27FC236}">
                <a16:creationId xmlns:a16="http://schemas.microsoft.com/office/drawing/2014/main" xmlns="" id="{3B3F7A00-2D9B-4261-85F1-6CE3E6B1C8F4}"/>
              </a:ext>
            </a:extLst>
          </p:cNvPr>
          <p:cNvSpPr txBox="1">
            <a:spLocks/>
          </p:cNvSpPr>
          <p:nvPr/>
        </p:nvSpPr>
        <p:spPr>
          <a:xfrm>
            <a:off x="2560538" y="190960"/>
            <a:ext cx="8032684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ПЕРЕЧЕНЬ Наиболее пострадавших отраслей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0252" y="6462468"/>
            <a:ext cx="3382241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en-US" sz="1000" dirty="0">
                <a:solidFill>
                  <a:srgbClr val="020202"/>
                </a:solidFill>
                <a:cs typeface="Times New Roman" panose="02020603050405020304" pitchFamily="18" charset="0"/>
              </a:rPr>
              <a:t>* </a:t>
            </a:r>
            <a:r>
              <a:rPr lang="ru-RU" sz="1000" dirty="0">
                <a:solidFill>
                  <a:srgbClr val="020202"/>
                </a:solidFill>
                <a:cs typeface="Times New Roman" panose="02020603050405020304" pitchFamily="18" charset="0"/>
              </a:rPr>
              <a:t>Утвержден </a:t>
            </a:r>
            <a:r>
              <a:rPr lang="ru-RU" sz="1000" cap="all" dirty="0" err="1">
                <a:solidFill>
                  <a:srgbClr val="020202"/>
                </a:solidFill>
              </a:rPr>
              <a:t>пп</a:t>
            </a:r>
            <a:r>
              <a:rPr lang="ru-RU" sz="1000" cap="all" dirty="0">
                <a:solidFill>
                  <a:srgbClr val="020202"/>
                </a:solidFill>
              </a:rPr>
              <a:t> РФ от 03.04.2020 №434</a:t>
            </a:r>
            <a:endParaRPr lang="ru-RU" sz="1000" dirty="0">
              <a:solidFill>
                <a:srgbClr val="02020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47FEF97-9A13-4ED6-9B68-0D7CEE149B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97042" y="5674350"/>
            <a:ext cx="271455" cy="27145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F7FE8682-B377-4B29-A352-B1D09C65E8F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3521" y="2933824"/>
            <a:ext cx="277463" cy="27746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55D48FB-1E7F-4A33-9D05-0DB80F16F4B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87373" y="2422255"/>
            <a:ext cx="286068" cy="286068"/>
          </a:xfrm>
          <a:prstGeom prst="rect">
            <a:avLst/>
          </a:prstGeom>
        </p:spPr>
      </p:pic>
      <p:pic>
        <p:nvPicPr>
          <p:cNvPr id="4" name="Рисунок 3" descr="Собрание">
            <a:extLst>
              <a:ext uri="{FF2B5EF4-FFF2-40B4-BE49-F238E27FC236}">
                <a16:creationId xmlns:a16="http://schemas.microsoft.com/office/drawing/2014/main" xmlns="" id="{CEEBE13E-7BF4-40AE-ABC4-CF9F612911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842101" y="6095618"/>
            <a:ext cx="307486" cy="30748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4DD24C52-0EF5-4532-B33B-863E81200A4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640240" y="5213073"/>
            <a:ext cx="261610" cy="261610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6DA101B7-2656-49EB-8526-B32F199BE509}"/>
              </a:ext>
            </a:extLst>
          </p:cNvPr>
          <p:cNvSpPr/>
          <p:nvPr/>
        </p:nvSpPr>
        <p:spPr>
          <a:xfrm>
            <a:off x="4191425" y="6462468"/>
            <a:ext cx="394282" cy="372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3B8F016-788C-4F64-9B3C-09DB20579840}"/>
              </a:ext>
            </a:extLst>
          </p:cNvPr>
          <p:cNvSpPr txBox="1"/>
          <p:nvPr/>
        </p:nvSpPr>
        <p:spPr>
          <a:xfrm>
            <a:off x="4593821" y="6522615"/>
            <a:ext cx="3236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200" b="1" kern="0" dirty="0">
                <a:solidFill>
                  <a:srgbClr val="000000"/>
                </a:solidFill>
              </a:rPr>
              <a:t>Народно-художественные промыслы</a:t>
            </a:r>
            <a:endParaRPr lang="ru-RU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4A483D02-05ED-4727-AE8A-3378F7386D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67523" y="6523493"/>
            <a:ext cx="260732" cy="26073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2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C76D64A6-5040-4224-A300-815EEB1CA85E}"/>
              </a:ext>
            </a:extLst>
          </p:cNvPr>
          <p:cNvSpPr/>
          <p:nvPr/>
        </p:nvSpPr>
        <p:spPr>
          <a:xfrm>
            <a:off x="5127715" y="2376113"/>
            <a:ext cx="1251699" cy="1223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6E7D40AF-79BF-427D-86AD-AB8AA7509F45}"/>
              </a:ext>
            </a:extLst>
          </p:cNvPr>
          <p:cNvSpPr/>
          <p:nvPr/>
        </p:nvSpPr>
        <p:spPr>
          <a:xfrm>
            <a:off x="5127714" y="4134424"/>
            <a:ext cx="1251699" cy="1223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5985FDAE-7034-4E5B-B520-8760277FBCE6}"/>
              </a:ext>
            </a:extLst>
          </p:cNvPr>
          <p:cNvSpPr/>
          <p:nvPr/>
        </p:nvSpPr>
        <p:spPr>
          <a:xfrm>
            <a:off x="3739399" y="5456782"/>
            <a:ext cx="1251699" cy="1223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D4F68225-0DBF-4AD5-90FE-1347C6975B60}"/>
              </a:ext>
            </a:extLst>
          </p:cNvPr>
          <p:cNvSpPr/>
          <p:nvPr/>
        </p:nvSpPr>
        <p:spPr>
          <a:xfrm>
            <a:off x="3739400" y="1102479"/>
            <a:ext cx="1251699" cy="12237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2983278-34C4-4610-A0A1-D2B30F86C4A8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0" name="Группа 24">
            <a:extLst>
              <a:ext uri="{FF2B5EF4-FFF2-40B4-BE49-F238E27FC236}">
                <a16:creationId xmlns:a16="http://schemas.microsoft.com/office/drawing/2014/main" xmlns="" id="{6209ADC3-7BB4-42D0-87CA-43929F129275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DCF44B7E-C91C-4CC7-8C72-93FB02303E3C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2" name="Graphic 10">
              <a:extLst>
                <a:ext uri="{FF2B5EF4-FFF2-40B4-BE49-F238E27FC236}">
                  <a16:creationId xmlns:a16="http://schemas.microsoft.com/office/drawing/2014/main" xmlns="" id="{FD87AD6A-E585-4FF8-A139-6B5CD4FCC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EEDFDDDB-4398-4E49-8F93-46A1DFE959D4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8032684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Отрасли под риском (не попавшие в пострадавшие)</a:t>
            </a:r>
            <a:endParaRPr lang="ru-RU" sz="2000" dirty="0"/>
          </a:p>
        </p:txBody>
      </p:sp>
      <p:pic>
        <p:nvPicPr>
          <p:cNvPr id="4" name="Рисунок 3" descr="Подъемный механизм">
            <a:extLst>
              <a:ext uri="{FF2B5EF4-FFF2-40B4-BE49-F238E27FC236}">
                <a16:creationId xmlns:a16="http://schemas.microsoft.com/office/drawing/2014/main" xmlns="" id="{EC7B4FBE-F19C-4804-AB0D-3734714C0B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922048" y="1212457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D4BEEA7-3BD5-418D-8F4A-2020714E15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296365" y="2537463"/>
            <a:ext cx="853580" cy="853580"/>
          </a:xfrm>
          <a:prstGeom prst="rect">
            <a:avLst/>
          </a:prstGeom>
        </p:spPr>
      </p:pic>
      <p:pic>
        <p:nvPicPr>
          <p:cNvPr id="6" name="Рисунок 5" descr="Высокое напряжение">
            <a:extLst>
              <a:ext uri="{FF2B5EF4-FFF2-40B4-BE49-F238E27FC236}">
                <a16:creationId xmlns:a16="http://schemas.microsoft.com/office/drawing/2014/main" xmlns="" id="{4FFBAB90-9667-46E8-ADDF-7B6B6E75DB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828266" y="5456782"/>
            <a:ext cx="1069052" cy="10690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5BCE55-49E5-4BA6-AD0D-8AB695D6B7C0}"/>
              </a:ext>
            </a:extLst>
          </p:cNvPr>
          <p:cNvSpPr txBox="1"/>
          <p:nvPr/>
        </p:nvSpPr>
        <p:spPr>
          <a:xfrm>
            <a:off x="5483112" y="1591506"/>
            <a:ext cx="3744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100" b="1" kern="0" dirty="0">
                <a:solidFill>
                  <a:srgbClr val="000000"/>
                </a:solidFill>
              </a:rPr>
              <a:t>Строительство</a:t>
            </a:r>
            <a:endParaRPr lang="ru-RU" sz="1100" b="1" dirty="0">
              <a:solidFill>
                <a:srgbClr val="020202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A67960-B640-4821-80FF-70ECEB40A77A}"/>
              </a:ext>
            </a:extLst>
          </p:cNvPr>
          <p:cNvSpPr txBox="1"/>
          <p:nvPr/>
        </p:nvSpPr>
        <p:spPr>
          <a:xfrm>
            <a:off x="6971835" y="2903052"/>
            <a:ext cx="4323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100" b="1" kern="0" dirty="0">
                <a:solidFill>
                  <a:srgbClr val="000000"/>
                </a:solidFill>
                <a:latin typeface="Arial" panose="020B0604020202020204" pitchFamily="34" charset="0"/>
              </a:rPr>
              <a:t>Обрабатывающее производство</a:t>
            </a:r>
            <a:endParaRPr lang="ru-RU" sz="1100" b="1" dirty="0">
              <a:solidFill>
                <a:srgbClr val="020202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E78EC00-B458-41A7-9B83-BD23DFC5E40C}"/>
              </a:ext>
            </a:extLst>
          </p:cNvPr>
          <p:cNvSpPr txBox="1"/>
          <p:nvPr/>
        </p:nvSpPr>
        <p:spPr>
          <a:xfrm>
            <a:off x="5480315" y="5892735"/>
            <a:ext cx="6581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100" b="1" kern="0" dirty="0">
                <a:solidFill>
                  <a:srgbClr val="000000"/>
                </a:solidFill>
              </a:rPr>
              <a:t>Обеспечение электроэнергией и газом, водоснабжение и водоотведение</a:t>
            </a:r>
            <a:endParaRPr lang="ru-RU" sz="1100" b="1" dirty="0">
              <a:solidFill>
                <a:srgbClr val="02020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 descr="Вода">
            <a:extLst>
              <a:ext uri="{FF2B5EF4-FFF2-40B4-BE49-F238E27FC236}">
                <a16:creationId xmlns:a16="http://schemas.microsoft.com/office/drawing/2014/main" xmlns="" id="{5834B67B-9161-4379-9917-1D4CFE49BC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296365" y="4302899"/>
            <a:ext cx="886523" cy="8865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4DEE52-649A-449E-AC69-9B18AB7F409D}"/>
              </a:ext>
            </a:extLst>
          </p:cNvPr>
          <p:cNvSpPr txBox="1"/>
          <p:nvPr/>
        </p:nvSpPr>
        <p:spPr>
          <a:xfrm>
            <a:off x="7043358" y="4565313"/>
            <a:ext cx="3744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fontAlgn="ctr"/>
            <a:r>
              <a:rPr lang="ru-RU" sz="1100" b="1" kern="0" dirty="0">
                <a:solidFill>
                  <a:srgbClr val="000000"/>
                </a:solidFill>
              </a:rPr>
              <a:t>Водоснабжение и водоотведение</a:t>
            </a:r>
            <a:endParaRPr lang="ru-RU" sz="1100" b="1" dirty="0">
              <a:solidFill>
                <a:srgbClr val="020202"/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64109E82-8A69-418C-9D74-A15986FCB5BD}"/>
              </a:ext>
            </a:extLst>
          </p:cNvPr>
          <p:cNvSpPr/>
          <p:nvPr/>
        </p:nvSpPr>
        <p:spPr>
          <a:xfrm>
            <a:off x="5147548" y="1772646"/>
            <a:ext cx="3741633" cy="25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ru-RU" sz="1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приостановлены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4109E82-8A69-418C-9D74-A15986FCB5BD}"/>
              </a:ext>
            </a:extLst>
          </p:cNvPr>
          <p:cNvSpPr/>
          <p:nvPr/>
        </p:nvSpPr>
        <p:spPr>
          <a:xfrm>
            <a:off x="6675081" y="3127962"/>
            <a:ext cx="3741633" cy="254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</a:pPr>
            <a:r>
              <a:rPr lang="ru-RU" sz="1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работают частично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7AF590-228B-456F-AC12-4CD69F88FF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0728" y="2126857"/>
            <a:ext cx="3321328" cy="33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1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>
            <a:extLst>
              <a:ext uri="{FF2B5EF4-FFF2-40B4-BE49-F238E27FC236}">
                <a16:creationId xmlns:a16="http://schemas.microsoft.com/office/drawing/2014/main" xmlns="" id="{267DF692-CD74-47E4-9964-3B620305A422}"/>
              </a:ext>
            </a:extLst>
          </p:cNvPr>
          <p:cNvSpPr txBox="1">
            <a:spLocks/>
          </p:cNvSpPr>
          <p:nvPr/>
        </p:nvSpPr>
        <p:spPr>
          <a:xfrm>
            <a:off x="0" y="60701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3" name="Группа 24">
            <a:extLst>
              <a:ext uri="{FF2B5EF4-FFF2-40B4-BE49-F238E27FC236}">
                <a16:creationId xmlns:a16="http://schemas.microsoft.com/office/drawing/2014/main" xmlns="" id="{0251D948-F68F-1846-A33C-59FE5FD6D41F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CF496B7-A61B-4A4B-A1AD-581255B39DE8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31" name="Graphic 10">
              <a:extLst>
                <a:ext uri="{FF2B5EF4-FFF2-40B4-BE49-F238E27FC236}">
                  <a16:creationId xmlns:a16="http://schemas.microsoft.com/office/drawing/2014/main" xmlns="" id="{8851B197-407F-564D-80B1-66451EB1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4458721" y="135302"/>
            <a:ext cx="2814732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МЕРЫ ПОДЕРЖКИ</a:t>
            </a:r>
            <a:endParaRPr lang="ru-RU" sz="20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E913D5E-3F1C-40BC-9246-6BC5E7A58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2" y="1748645"/>
            <a:ext cx="682191" cy="6821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B1764BA-D9FE-4BED-9F0E-658258079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52" y="3297000"/>
            <a:ext cx="682191" cy="68219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355EBF1-906C-479D-B322-DF396891F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74" y="4902903"/>
            <a:ext cx="744339" cy="772725"/>
          </a:xfrm>
          <a:prstGeom prst="rect">
            <a:avLst/>
          </a:prstGeom>
        </p:spPr>
      </p:pic>
      <p:sp>
        <p:nvSpPr>
          <p:cNvPr id="22" name="Заголовок 1">
            <a:extLst>
              <a:ext uri="{FF2B5EF4-FFF2-40B4-BE49-F238E27FC236}">
                <a16:creationId xmlns:a16="http://schemas.microsoft.com/office/drawing/2014/main" xmlns="" id="{B8C66A0A-78A2-4FF7-A66B-116B8A870B8B}"/>
              </a:ext>
            </a:extLst>
          </p:cNvPr>
          <p:cNvSpPr txBox="1">
            <a:spLocks/>
          </p:cNvSpPr>
          <p:nvPr/>
        </p:nvSpPr>
        <p:spPr>
          <a:xfrm>
            <a:off x="1182504" y="4902903"/>
            <a:ext cx="4076180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lvl="0" algn="r">
              <a:lnSpc>
                <a:spcPct val="90000"/>
              </a:lnSpc>
              <a:spcBef>
                <a:spcPct val="0"/>
              </a:spcBef>
              <a:defRPr b="1" cap="all"/>
            </a:lvl1pPr>
          </a:lstStyle>
          <a:p>
            <a:r>
              <a:rPr lang="ru-RU" b="0" dirty="0">
                <a:solidFill>
                  <a:srgbClr val="020202"/>
                </a:solidFill>
              </a:rPr>
              <a:t>ОТРАСЛЕВЫЕ МЕРЫ ПОДДЕРЖКИ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5A0C706-DE8B-427C-A657-DEC0961B16C2}"/>
              </a:ext>
            </a:extLst>
          </p:cNvPr>
          <p:cNvSpPr/>
          <p:nvPr/>
        </p:nvSpPr>
        <p:spPr>
          <a:xfrm>
            <a:off x="1085619" y="1703340"/>
            <a:ext cx="417306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rgbClr val="020202"/>
                </a:solidFill>
              </a:rPr>
              <a:t>ФИНАНСОВЫЕ МЕРЫ ПОДДЕРЖКИ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D3A766C-7463-4507-B535-275B12E89FE0}"/>
              </a:ext>
            </a:extLst>
          </p:cNvPr>
          <p:cNvSpPr/>
          <p:nvPr/>
        </p:nvSpPr>
        <p:spPr>
          <a:xfrm>
            <a:off x="1113052" y="3296323"/>
            <a:ext cx="395223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rgbClr val="020202"/>
                </a:solidFill>
              </a:rPr>
              <a:t>НАЛОГОВЫЕ МЕРЫ ПОДДЕРЖКИ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5004839-AB90-4813-92B3-908AD1C787E0}"/>
              </a:ext>
            </a:extLst>
          </p:cNvPr>
          <p:cNvSpPr txBox="1"/>
          <p:nvPr/>
        </p:nvSpPr>
        <p:spPr>
          <a:xfrm>
            <a:off x="1154534" y="1999788"/>
            <a:ext cx="3280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20202"/>
                </a:solidFill>
              </a:rPr>
              <a:t>Участники: МЭФ МО, банки</a:t>
            </a:r>
          </a:p>
          <a:p>
            <a:r>
              <a:rPr lang="ru-RU" sz="1200" dirty="0">
                <a:solidFill>
                  <a:srgbClr val="020202"/>
                </a:solidFill>
              </a:rPr>
              <a:t>Канал взаимодействия: рабочая группа  с банками МЭФ МО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289B575-6CFD-4416-A390-4B2522FA2F6E}"/>
              </a:ext>
            </a:extLst>
          </p:cNvPr>
          <p:cNvSpPr txBox="1"/>
          <p:nvPr/>
        </p:nvSpPr>
        <p:spPr>
          <a:xfrm>
            <a:off x="1156185" y="3586305"/>
            <a:ext cx="3952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20202"/>
                </a:solidFill>
              </a:rPr>
              <a:t>Участники: УФМС</a:t>
            </a:r>
          </a:p>
          <a:p>
            <a:r>
              <a:rPr lang="ru-RU" sz="1200" dirty="0">
                <a:solidFill>
                  <a:srgbClr val="020202"/>
                </a:solidFill>
              </a:rPr>
              <a:t>Канал взаимодействия: личный кабинет налогоплательщика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01311CB-8411-43E0-99D8-477D130C3B55}"/>
              </a:ext>
            </a:extLst>
          </p:cNvPr>
          <p:cNvSpPr txBox="1"/>
          <p:nvPr/>
        </p:nvSpPr>
        <p:spPr>
          <a:xfrm>
            <a:off x="1244476" y="5187839"/>
            <a:ext cx="3952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20202"/>
                </a:solidFill>
              </a:rPr>
              <a:t>Участники: Правительство МО, Правительство РФ</a:t>
            </a:r>
          </a:p>
          <a:p>
            <a:r>
              <a:rPr lang="ru-RU" sz="1200" dirty="0">
                <a:solidFill>
                  <a:srgbClr val="020202"/>
                </a:solidFill>
              </a:rPr>
              <a:t>Канал взаимодействия: отраслевые ЦИОГВ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F4FD1F-919A-3348-8984-06AD72A3D96E}"/>
              </a:ext>
            </a:extLst>
          </p:cNvPr>
          <p:cNvSpPr txBox="1"/>
          <p:nvPr/>
        </p:nvSpPr>
        <p:spPr>
          <a:xfrm>
            <a:off x="6838473" y="1080222"/>
            <a:ext cx="3545138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lvl="0" algn="r">
              <a:lnSpc>
                <a:spcPct val="90000"/>
              </a:lnSpc>
              <a:spcBef>
                <a:spcPct val="0"/>
              </a:spcBef>
              <a:defRPr cap="all">
                <a:solidFill>
                  <a:srgbClr val="020202"/>
                </a:solidFill>
              </a:defRPr>
            </a:lvl1pPr>
          </a:lstStyle>
          <a:p>
            <a:r>
              <a:rPr lang="ru-RU" dirty="0"/>
              <a:t>как узнать / где получить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827CFE1-D8B4-2845-B7ED-E30DEA3303F3}"/>
              </a:ext>
            </a:extLst>
          </p:cNvPr>
          <p:cNvSpPr/>
          <p:nvPr/>
        </p:nvSpPr>
        <p:spPr>
          <a:xfrm>
            <a:off x="6619823" y="1637360"/>
            <a:ext cx="51037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20202"/>
                </a:solidFill>
              </a:rPr>
              <a:t>mii.mosreg.ru</a:t>
            </a:r>
            <a:r>
              <a:rPr lang="ru-RU" sz="1400" b="1" dirty="0">
                <a:solidFill>
                  <a:srgbClr val="020202"/>
                </a:solidFill>
              </a:rPr>
              <a:t> </a:t>
            </a:r>
            <a:r>
              <a:rPr lang="ru-RU" sz="1400" dirty="0">
                <a:solidFill>
                  <a:srgbClr val="020202"/>
                </a:solidFill>
              </a:rPr>
              <a:t>- сайт Министерстве инвестиций, 			промышленности и науки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2020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20202"/>
                </a:solidFill>
              </a:rPr>
              <a:t>invest.mosreg.ru</a:t>
            </a:r>
            <a:r>
              <a:rPr lang="ru-RU" sz="1400" b="1" dirty="0">
                <a:solidFill>
                  <a:srgbClr val="020202"/>
                </a:solidFill>
              </a:rPr>
              <a:t> </a:t>
            </a:r>
            <a:r>
              <a:rPr lang="ru-RU" sz="1400" dirty="0">
                <a:solidFill>
                  <a:srgbClr val="020202"/>
                </a:solidFill>
              </a:rPr>
              <a:t>- </a:t>
            </a:r>
            <a:r>
              <a:rPr lang="ru-RU" sz="1400" dirty="0" err="1">
                <a:solidFill>
                  <a:srgbClr val="020202"/>
                </a:solidFill>
              </a:rPr>
              <a:t>инвестпортал</a:t>
            </a:r>
            <a:r>
              <a:rPr lang="ru-RU" sz="1400" dirty="0">
                <a:solidFill>
                  <a:srgbClr val="020202"/>
                </a:solidFill>
              </a:rPr>
              <a:t> Московской области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rgbClr val="02020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20202"/>
                </a:solidFill>
              </a:rPr>
              <a:t>mb.mosreg.ru</a:t>
            </a:r>
            <a:r>
              <a:rPr lang="ru-RU" sz="1400" b="1" dirty="0">
                <a:solidFill>
                  <a:srgbClr val="020202"/>
                </a:solidFill>
              </a:rPr>
              <a:t> </a:t>
            </a:r>
            <a:r>
              <a:rPr lang="ru-RU" sz="1400" dirty="0">
                <a:solidFill>
                  <a:srgbClr val="020202"/>
                </a:solidFill>
              </a:rPr>
              <a:t>- малый бизнес Подмосковья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71BE01-A8E1-6043-B32D-0BCB16E4435B}"/>
              </a:ext>
            </a:extLst>
          </p:cNvPr>
          <p:cNvSpPr txBox="1"/>
          <p:nvPr/>
        </p:nvSpPr>
        <p:spPr>
          <a:xfrm>
            <a:off x="6619823" y="3275111"/>
            <a:ext cx="45986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20202"/>
                </a:solidFill>
              </a:rPr>
              <a:t>n</a:t>
            </a:r>
            <a:r>
              <a:rPr lang="en-GB" b="1" dirty="0">
                <a:solidFill>
                  <a:srgbClr val="020202"/>
                </a:solidFill>
              </a:rPr>
              <a:t>alog.ru</a:t>
            </a:r>
            <a:r>
              <a:rPr lang="ru-RU" b="1" dirty="0">
                <a:solidFill>
                  <a:srgbClr val="020202"/>
                </a:solidFill>
              </a:rPr>
              <a:t> </a:t>
            </a:r>
            <a:r>
              <a:rPr lang="ru-RU" dirty="0">
                <a:solidFill>
                  <a:srgbClr val="020202"/>
                </a:solidFill>
              </a:rPr>
              <a:t>– федеральная налоговая служба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3757672F-9AB8-9344-8B3D-EF810CD2C1A0}"/>
              </a:ext>
            </a:extLst>
          </p:cNvPr>
          <p:cNvSpPr/>
          <p:nvPr/>
        </p:nvSpPr>
        <p:spPr>
          <a:xfrm>
            <a:off x="6619823" y="4841988"/>
            <a:ext cx="5235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b="1" dirty="0">
                <a:solidFill>
                  <a:srgbClr val="020202"/>
                </a:solidFill>
              </a:rPr>
              <a:t>government.ru/</a:t>
            </a:r>
            <a:r>
              <a:rPr lang="en-US" sz="1400" b="1" dirty="0" err="1">
                <a:solidFill>
                  <a:srgbClr val="020202"/>
                </a:solidFill>
              </a:rPr>
              <a:t>support_measures</a:t>
            </a:r>
            <a:r>
              <a:rPr lang="ru-RU" sz="1400" b="1" dirty="0">
                <a:solidFill>
                  <a:srgbClr val="020202"/>
                </a:solidFill>
              </a:rPr>
              <a:t>  </a:t>
            </a:r>
            <a:r>
              <a:rPr lang="ru-RU" sz="1400" dirty="0">
                <a:solidFill>
                  <a:srgbClr val="020202"/>
                </a:solidFill>
              </a:rPr>
              <a:t>- сайт </a:t>
            </a:r>
            <a:br>
              <a:rPr lang="ru-RU" sz="1400" dirty="0">
                <a:solidFill>
                  <a:srgbClr val="020202"/>
                </a:solidFill>
              </a:rPr>
            </a:br>
            <a:r>
              <a:rPr lang="ru-RU" sz="1400" dirty="0">
                <a:solidFill>
                  <a:srgbClr val="020202"/>
                </a:solidFill>
              </a:rPr>
              <a:t>			Правительства РФ</a:t>
            </a:r>
            <a:endParaRPr lang="en-GB" sz="1400" dirty="0">
              <a:solidFill>
                <a:srgbClr val="02020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>
              <a:solidFill>
                <a:srgbClr val="02020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020202"/>
                </a:solidFill>
              </a:rPr>
              <a:t>Сайты ФОИВ</a:t>
            </a:r>
            <a:endParaRPr lang="en-GB" sz="1400" b="1" dirty="0">
              <a:solidFill>
                <a:srgbClr val="02020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3030F8A-7E62-B14A-B53F-269CA0AADA66}"/>
              </a:ext>
            </a:extLst>
          </p:cNvPr>
          <p:cNvSpPr/>
          <p:nvPr/>
        </p:nvSpPr>
        <p:spPr>
          <a:xfrm>
            <a:off x="3706379" y="6209334"/>
            <a:ext cx="5175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Единый колл-центр для предпринимателей МО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Телефон </a:t>
            </a:r>
            <a:r>
              <a:rPr lang="en-US" sz="1400" b="1" dirty="0">
                <a:solidFill>
                  <a:schemeClr val="bg1"/>
                </a:solidFill>
              </a:rPr>
              <a:t>0150 </a:t>
            </a:r>
            <a:r>
              <a:rPr lang="ru-RU" sz="1400" b="1" dirty="0">
                <a:solidFill>
                  <a:schemeClr val="bg1"/>
                </a:solidFill>
              </a:rPr>
              <a:t> и почта </a:t>
            </a:r>
            <a:r>
              <a:rPr lang="en-US" sz="1400" b="1" dirty="0">
                <a:solidFill>
                  <a:schemeClr val="bg1"/>
                </a:solidFill>
              </a:rPr>
              <a:t>0150@mosreg.ru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331F6C-DA7E-4453-BEBD-C19A22E3905E}"/>
              </a:ext>
            </a:extLst>
          </p:cNvPr>
          <p:cNvSpPr txBox="1"/>
          <p:nvPr/>
        </p:nvSpPr>
        <p:spPr>
          <a:xfrm>
            <a:off x="1085619" y="1080222"/>
            <a:ext cx="2969467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lvl="0" algn="r">
              <a:lnSpc>
                <a:spcPct val="90000"/>
              </a:lnSpc>
              <a:spcBef>
                <a:spcPct val="0"/>
              </a:spcBef>
              <a:defRPr cap="all">
                <a:solidFill>
                  <a:srgbClr val="020202"/>
                </a:solidFill>
              </a:defRPr>
            </a:lvl1pPr>
          </a:lstStyle>
          <a:p>
            <a:r>
              <a:rPr lang="ru-RU" dirty="0"/>
              <a:t>ВИДЫ МЕР ПОДДЕРЖКИ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C6FC6E46-FF51-4548-8CB0-A4650F3AF73B}"/>
              </a:ext>
            </a:extLst>
          </p:cNvPr>
          <p:cNvCxnSpPr>
            <a:cxnSpLocks/>
          </p:cNvCxnSpPr>
          <p:nvPr/>
        </p:nvCxnSpPr>
        <p:spPr>
          <a:xfrm flipH="1">
            <a:off x="209725" y="1482347"/>
            <a:ext cx="11400638" cy="19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5C20C18-50BD-48E2-861F-E459E7E67045}"/>
              </a:ext>
            </a:extLst>
          </p:cNvPr>
          <p:cNvCxnSpPr>
            <a:cxnSpLocks/>
          </p:cNvCxnSpPr>
          <p:nvPr/>
        </p:nvCxnSpPr>
        <p:spPr>
          <a:xfrm flipH="1">
            <a:off x="332374" y="3086552"/>
            <a:ext cx="11277989" cy="19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3E3C35B8-59F7-47A2-8FEB-E7B109C331B7}"/>
              </a:ext>
            </a:extLst>
          </p:cNvPr>
          <p:cNvCxnSpPr>
            <a:cxnSpLocks/>
          </p:cNvCxnSpPr>
          <p:nvPr/>
        </p:nvCxnSpPr>
        <p:spPr>
          <a:xfrm flipH="1">
            <a:off x="306952" y="4615197"/>
            <a:ext cx="11277989" cy="19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513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3" name="Группа 24">
            <a:extLst>
              <a:ext uri="{FF2B5EF4-FFF2-40B4-BE49-F238E27FC236}">
                <a16:creationId xmlns:a16="http://schemas.microsoft.com/office/drawing/2014/main" xmlns="" id="{0251D948-F68F-1846-A33C-59FE5FD6D41F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CF496B7-A61B-4A4B-A1AD-581255B39DE8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31" name="Graphic 10">
              <a:extLst>
                <a:ext uri="{FF2B5EF4-FFF2-40B4-BE49-F238E27FC236}">
                  <a16:creationId xmlns:a16="http://schemas.microsoft.com/office/drawing/2014/main" xmlns="" id="{8851B197-407F-564D-80B1-66451EB12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824C27D-3EEB-1B4C-A036-66AB6508973F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Получатели мер поддержки</a:t>
            </a:r>
            <a:endParaRPr lang="ru-RU" sz="20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707626E-536C-4B7D-A6B2-C458BF62F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061" y="3585746"/>
            <a:ext cx="731115" cy="7794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D2D9B-4FDE-48F1-AE7C-E97454EA3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8397" y="2485139"/>
            <a:ext cx="779085" cy="8166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D71488-8574-4C9D-B9C6-961221973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119" y="1451044"/>
            <a:ext cx="779085" cy="7727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447C29-A977-4772-94B8-E57C7D70A4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1500" y="4758716"/>
            <a:ext cx="736554" cy="82227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A9CB850-B2D8-492C-9218-6259DEDF4E72}"/>
              </a:ext>
            </a:extLst>
          </p:cNvPr>
          <p:cNvSpPr/>
          <p:nvPr/>
        </p:nvSpPr>
        <p:spPr>
          <a:xfrm>
            <a:off x="3892359" y="3687328"/>
            <a:ext cx="518757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rgbClr val="020202"/>
                </a:solidFill>
              </a:rPr>
              <a:t>Малый  и средний  бизнес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rgbClr val="020202"/>
                </a:solidFill>
              </a:rPr>
              <a:t>(в наиболее пострадавших отраслях)</a:t>
            </a:r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43F0A1AA-A8FE-43CC-ABDD-E30428D566D6}"/>
              </a:ext>
            </a:extLst>
          </p:cNvPr>
          <p:cNvSpPr txBox="1">
            <a:spLocks/>
          </p:cNvSpPr>
          <p:nvPr/>
        </p:nvSpPr>
        <p:spPr>
          <a:xfrm>
            <a:off x="3854893" y="2609663"/>
            <a:ext cx="3559244" cy="5909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lvl="0" algn="r">
              <a:lnSpc>
                <a:spcPct val="90000"/>
              </a:lnSpc>
              <a:spcBef>
                <a:spcPct val="0"/>
              </a:spcBef>
              <a:defRPr b="1" cap="all"/>
            </a:lvl1pPr>
          </a:lstStyle>
          <a:p>
            <a:r>
              <a:rPr lang="ru-RU" b="0" dirty="0">
                <a:solidFill>
                  <a:srgbClr val="020202"/>
                </a:solidFill>
              </a:rPr>
              <a:t>Малый и средний бизнес </a:t>
            </a:r>
          </a:p>
          <a:p>
            <a:pPr algn="l"/>
            <a:r>
              <a:rPr lang="ru-RU" b="0" dirty="0">
                <a:solidFill>
                  <a:srgbClr val="020202"/>
                </a:solidFill>
              </a:rPr>
              <a:t>(для всех категорий)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6B3B3AB9-7519-4CB6-B4CB-9FADDF1AF7F0}"/>
              </a:ext>
            </a:extLst>
          </p:cNvPr>
          <p:cNvSpPr txBox="1">
            <a:spLocks/>
          </p:cNvSpPr>
          <p:nvPr/>
        </p:nvSpPr>
        <p:spPr>
          <a:xfrm>
            <a:off x="3854893" y="1657636"/>
            <a:ext cx="4810484" cy="3416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lvl="0" algn="r">
              <a:lnSpc>
                <a:spcPct val="90000"/>
              </a:lnSpc>
              <a:spcBef>
                <a:spcPct val="0"/>
              </a:spcBef>
              <a:defRPr b="1" cap="all"/>
            </a:lvl1pPr>
          </a:lstStyle>
          <a:p>
            <a:r>
              <a:rPr lang="ru-RU" b="0" dirty="0">
                <a:solidFill>
                  <a:srgbClr val="020202"/>
                </a:solidFill>
              </a:rPr>
              <a:t>СИСТЕМООБРАЗУЮЩИЕ организации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DF27E9B-CA94-4E93-AD03-86409F3D0325}"/>
              </a:ext>
            </a:extLst>
          </p:cNvPr>
          <p:cNvSpPr/>
          <p:nvPr/>
        </p:nvSpPr>
        <p:spPr>
          <a:xfrm>
            <a:off x="3854893" y="4973229"/>
            <a:ext cx="345671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ru-RU" cap="all" dirty="0">
                <a:solidFill>
                  <a:srgbClr val="020202"/>
                </a:solidFill>
              </a:rPr>
              <a:t>Самозанятое население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0251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98A0E28-B2EA-476E-AAFA-B1BBF22D6877}"/>
              </a:ext>
            </a:extLst>
          </p:cNvPr>
          <p:cNvSpPr txBox="1">
            <a:spLocks/>
          </p:cNvSpPr>
          <p:nvPr/>
        </p:nvSpPr>
        <p:spPr>
          <a:xfrm>
            <a:off x="0" y="-2001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0F1834-2D92-45DE-B1B4-6B7558ACB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5959" y="194002"/>
            <a:ext cx="9340770" cy="6037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СИСТЕМООБРАЗУЮЩИЕ ОРГАНИЗАЦИИ РОССИЙСКОЙ ФЕДЕРАЦИИ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80B1B1-3AC3-4646-B645-FA68030315E0}"/>
              </a:ext>
            </a:extLst>
          </p:cNvPr>
          <p:cNvSpPr txBox="1"/>
          <p:nvPr/>
        </p:nvSpPr>
        <p:spPr>
          <a:xfrm>
            <a:off x="803172" y="191093"/>
            <a:ext cx="1368152" cy="41549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+mj-lt"/>
              </a:rPr>
              <a:t>Правительство </a:t>
            </a:r>
            <a:endParaRPr lang="en-US" sz="1050" dirty="0">
              <a:solidFill>
                <a:schemeClr val="bg1"/>
              </a:solidFill>
              <a:latin typeface="+mj-lt"/>
            </a:endParaRPr>
          </a:p>
          <a:p>
            <a:r>
              <a:rPr lang="ru-RU" sz="1050" dirty="0">
                <a:solidFill>
                  <a:schemeClr val="bg1"/>
                </a:solidFill>
                <a:latin typeface="+mj-lt"/>
              </a:rPr>
              <a:t>Московской области</a:t>
            </a:r>
          </a:p>
        </p:txBody>
      </p:sp>
      <p:pic>
        <p:nvPicPr>
          <p:cNvPr id="8" name="Graphic 10">
            <a:extLst>
              <a:ext uri="{FF2B5EF4-FFF2-40B4-BE49-F238E27FC236}">
                <a16:creationId xmlns:a16="http://schemas.microsoft.com/office/drawing/2014/main" xmlns="" id="{6BD803D2-0A61-4672-B568-F20D18A5E4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8698" y="23427"/>
            <a:ext cx="648867" cy="6336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30DE5B8-3DA1-4F0D-9C8F-7154658A9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147" y="971156"/>
            <a:ext cx="562682" cy="5780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0A3265E-3972-4483-9BD1-46DD649D5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477" y="2036150"/>
            <a:ext cx="515283" cy="5433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0C07570-6F77-463A-BE8F-F12A14C05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868" y="2664125"/>
            <a:ext cx="479256" cy="4792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5314C54-2D10-4AD8-BC7C-7FFF8F3148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4558" y="3217669"/>
            <a:ext cx="547960" cy="5479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9BA1A037-AC5E-414A-B33F-11B8E139B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6447" y="3760924"/>
            <a:ext cx="561728" cy="6439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E75AE6E-F9DD-4BF4-B38E-B8EFF8CBB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239" y="1488770"/>
            <a:ext cx="530791" cy="54068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9085C5F-9379-41DB-9769-9924F45B94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09651" y="4388379"/>
            <a:ext cx="510392" cy="61632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081C5A4-220E-4295-9373-2121365019C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1938" y="5516479"/>
            <a:ext cx="513895" cy="5626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F7697C8-0548-45A1-B0C5-ADE82A39D3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1275" y="6070115"/>
            <a:ext cx="445414" cy="44541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F2676775-CB5A-4CEB-B55F-960360598C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2496" y="5013606"/>
            <a:ext cx="484246" cy="484246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8FF5C3C1-5A5E-428E-A3C9-9DFDB90D2B2D}"/>
              </a:ext>
            </a:extLst>
          </p:cNvPr>
          <p:cNvSpPr/>
          <p:nvPr/>
        </p:nvSpPr>
        <p:spPr>
          <a:xfrm>
            <a:off x="6704752" y="1130723"/>
            <a:ext cx="26095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Промышленность – 42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7B41823-4D67-4D09-B7D9-4435FE4A1CD6}"/>
              </a:ext>
            </a:extLst>
          </p:cNvPr>
          <p:cNvSpPr/>
          <p:nvPr/>
        </p:nvSpPr>
        <p:spPr>
          <a:xfrm>
            <a:off x="6322693" y="1619718"/>
            <a:ext cx="2212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Производство – 12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DC40594-F7B8-478B-8EEF-9F9478085F16}"/>
              </a:ext>
            </a:extLst>
          </p:cNvPr>
          <p:cNvSpPr/>
          <p:nvPr/>
        </p:nvSpPr>
        <p:spPr>
          <a:xfrm>
            <a:off x="6131275" y="2181792"/>
            <a:ext cx="5061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Оптовая и розничная торговля – 7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77C3742-DBA8-4017-862E-F515725558E6}"/>
              </a:ext>
            </a:extLst>
          </p:cNvPr>
          <p:cNvSpPr/>
          <p:nvPr/>
        </p:nvSpPr>
        <p:spPr>
          <a:xfrm>
            <a:off x="5911782" y="2791810"/>
            <a:ext cx="5061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Ракетно-космическая отрасль – 6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BCBB4DD5-9EDA-4445-8BE6-53843C1FA9BD}"/>
              </a:ext>
            </a:extLst>
          </p:cNvPr>
          <p:cNvSpPr/>
          <p:nvPr/>
        </p:nvSpPr>
        <p:spPr>
          <a:xfrm>
            <a:off x="5855212" y="3347284"/>
            <a:ext cx="24221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Животноводство – 2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34ACC387-184B-4957-89DA-2F675BBC415E}"/>
              </a:ext>
            </a:extLst>
          </p:cNvPr>
          <p:cNvSpPr/>
          <p:nvPr/>
        </p:nvSpPr>
        <p:spPr>
          <a:xfrm>
            <a:off x="5960551" y="3940709"/>
            <a:ext cx="21825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Строительство – 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61C36AF-7210-41B9-8A9D-12831358D812}"/>
              </a:ext>
            </a:extLst>
          </p:cNvPr>
          <p:cNvSpPr/>
          <p:nvPr/>
        </p:nvSpPr>
        <p:spPr>
          <a:xfrm>
            <a:off x="6017646" y="4548837"/>
            <a:ext cx="2447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Машиностроение – 8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C8395437-11FD-4F5A-839C-B57FFDE3DFEF}"/>
              </a:ext>
            </a:extLst>
          </p:cNvPr>
          <p:cNvSpPr/>
          <p:nvPr/>
        </p:nvSpPr>
        <p:spPr>
          <a:xfrm>
            <a:off x="6320638" y="5651270"/>
            <a:ext cx="4765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Забор, очистка и распределение воды – 2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1477EB88-C013-41D9-A5B4-90C48B9690D3}"/>
              </a:ext>
            </a:extLst>
          </p:cNvPr>
          <p:cNvSpPr/>
          <p:nvPr/>
        </p:nvSpPr>
        <p:spPr>
          <a:xfrm>
            <a:off x="6712187" y="6163171"/>
            <a:ext cx="55063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физкультурно-оздоровительные организации – 2 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E1B2E927-DB73-4C39-B959-F0C981BEA20E}"/>
              </a:ext>
            </a:extLst>
          </p:cNvPr>
          <p:cNvSpPr/>
          <p:nvPr/>
        </p:nvSpPr>
        <p:spPr>
          <a:xfrm>
            <a:off x="6168637" y="5101840"/>
            <a:ext cx="37120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>
                <a:solidFill>
                  <a:srgbClr val="002060"/>
                </a:solidFill>
              </a:rPr>
              <a:t>Транспортная деятельность – 4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5564BF21-2DA3-482B-B677-AC9D2B7F7D06}"/>
              </a:ext>
            </a:extLst>
          </p:cNvPr>
          <p:cNvSpPr/>
          <p:nvPr/>
        </p:nvSpPr>
        <p:spPr>
          <a:xfrm>
            <a:off x="311972" y="1151105"/>
            <a:ext cx="4724097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sz="1600" b="1" dirty="0">
                <a:solidFill>
                  <a:srgbClr val="222222"/>
                </a:solidFill>
                <a:cs typeface="Times New Roman" panose="02020603050405020304" pitchFamily="18" charset="0"/>
              </a:rPr>
              <a:t>1151 КОМПАНИЯ </a:t>
            </a:r>
            <a:br>
              <a:rPr lang="ru-RU" sz="1600" b="1" dirty="0">
                <a:solidFill>
                  <a:srgbClr val="222222"/>
                </a:solidFill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22222"/>
                </a:solidFill>
                <a:cs typeface="Times New Roman" panose="02020603050405020304" pitchFamily="18" charset="0"/>
              </a:rPr>
              <a:t>- 88 ОТНОСЯТСЯ К МОСКОВСКОЙ ОБЛАСТИ</a:t>
            </a:r>
          </a:p>
          <a:p>
            <a:pPr indent="450215" algn="ctr">
              <a:lnSpc>
                <a:spcPct val="115000"/>
              </a:lnSpc>
            </a:pPr>
            <a:endParaRPr lang="ru-RU" sz="1600" b="1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</a:pPr>
            <a:r>
              <a:rPr lang="ru-RU" sz="1400" dirty="0">
                <a:solidFill>
                  <a:srgbClr val="222222"/>
                </a:solidFill>
                <a:cs typeface="Times New Roman" panose="02020603050405020304" pitchFamily="18" charset="0"/>
              </a:rPr>
              <a:t>(утверждено протоколом заседания Правительственной комиссии по повышению устойчивости развития Российской экономики от 20.03.2020 № 3)</a:t>
            </a:r>
            <a:endParaRPr lang="ru-RU" sz="14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A98CB8C-ADF5-4647-AFC0-47A34600ABE1}"/>
              </a:ext>
            </a:extLst>
          </p:cNvPr>
          <p:cNvSpPr/>
          <p:nvPr/>
        </p:nvSpPr>
        <p:spPr>
          <a:xfrm>
            <a:off x="487806" y="6525661"/>
            <a:ext cx="11794308" cy="30777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* перечень размещен на сайте Министерства экономического развития РФ: </a:t>
            </a:r>
            <a:r>
              <a:rPr lang="en-US" sz="1200" dirty="0"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https://data.economy.gov.ru/analytics/facilities/region/100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3605-3F92-2640-B9AF-4154B2D68AE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99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7CA3A6A-A5B4-44E1-858A-15D6273AB531}"/>
              </a:ext>
            </a:extLst>
          </p:cNvPr>
          <p:cNvSpPr/>
          <p:nvPr/>
        </p:nvSpPr>
        <p:spPr>
          <a:xfrm>
            <a:off x="2161377" y="1948861"/>
            <a:ext cx="9680179" cy="271875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C86A548-6DD3-4874-9846-60896CE66D65}"/>
              </a:ext>
            </a:extLst>
          </p:cNvPr>
          <p:cNvSpPr/>
          <p:nvPr/>
        </p:nvSpPr>
        <p:spPr>
          <a:xfrm>
            <a:off x="2362200" y="1757377"/>
            <a:ext cx="8826500" cy="460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FE21A3-0DE2-1640-BA5F-D795E6FFE27F}"/>
              </a:ext>
            </a:extLst>
          </p:cNvPr>
          <p:cNvSpPr/>
          <p:nvPr/>
        </p:nvSpPr>
        <p:spPr>
          <a:xfrm>
            <a:off x="2361658" y="1761455"/>
            <a:ext cx="9776389" cy="289309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buClr>
                <a:schemeClr val="bg2"/>
              </a:buClr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градообразующее предприятие, оказывающее существенное влияние на развитие региона;</a:t>
            </a:r>
            <a:b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головной исполнитель или исполнитель первого уровня кооперации по </a:t>
            </a:r>
            <a:r>
              <a:rPr lang="ru-RU" sz="1400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гособоронзаказу</a:t>
            </a: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b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осуществление разработки и внедрения критических технологий, разработки критически важного</a:t>
            </a:r>
          </a:p>
          <a:p>
            <a:pPr>
              <a:buClr>
                <a:schemeClr val="bg2"/>
              </a:buClr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программного обеспечения;</a:t>
            </a:r>
            <a:b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информационной безопасности, предоставление услуг по разработке и эксплуатации</a:t>
            </a:r>
          </a:p>
          <a:p>
            <a:pPr>
              <a:buClr>
                <a:schemeClr val="bg2"/>
              </a:buClr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государственных информационных систем, общественно значимых сервисов в сети "Интернет";</a:t>
            </a:r>
            <a:b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8594" indent="-228594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признано доминирующее положение организации на рынке определенного товара в соответствии со ст. 5 Федерального закона от 26 июля 2006 г. N 135-ФЗ "О защите конкуренции".</a:t>
            </a:r>
          </a:p>
          <a:p>
            <a:pPr marL="228594" indent="-228594">
              <a:buClr>
                <a:schemeClr val="bg2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xmlns="" id="{BC2CAB50-4DAF-449F-AC1C-88FD60777E1C}"/>
              </a:ext>
            </a:extLst>
          </p:cNvPr>
          <p:cNvSpPr/>
          <p:nvPr/>
        </p:nvSpPr>
        <p:spPr>
          <a:xfrm>
            <a:off x="177668" y="2722413"/>
            <a:ext cx="1812845" cy="1363134"/>
          </a:xfrm>
          <a:custGeom>
            <a:avLst/>
            <a:gdLst/>
            <a:ahLst/>
            <a:cxnLst/>
            <a:rect l="l" t="t" r="r" b="b"/>
            <a:pathLst>
              <a:path w="7560309" h="2697479">
                <a:moveTo>
                  <a:pt x="6984009" y="0"/>
                </a:moveTo>
                <a:lnTo>
                  <a:pt x="0" y="0"/>
                </a:lnTo>
                <a:lnTo>
                  <a:pt x="0" y="2696997"/>
                </a:lnTo>
                <a:lnTo>
                  <a:pt x="7559992" y="2696997"/>
                </a:lnTo>
                <a:lnTo>
                  <a:pt x="7559992" y="575995"/>
                </a:lnTo>
                <a:lnTo>
                  <a:pt x="6984009" y="0"/>
                </a:lnTo>
                <a:close/>
              </a:path>
            </a:pathLst>
          </a:custGeom>
          <a:solidFill>
            <a:srgbClr val="E7E5E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endParaRPr sz="1224"/>
          </a:p>
        </p:txBody>
      </p:sp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250F58B4-E04A-8146-88DB-895E2607D3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6" name="Объект 5" hidden="1">
                        <a:extLst>
                          <a:ext uri="{FF2B5EF4-FFF2-40B4-BE49-F238E27FC236}">
                            <a16:creationId xmlns:a16="http://schemas.microsoft.com/office/drawing/2014/main" xmlns="" id="{250F58B4-E04A-8146-88DB-895E2607D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8AC9AD5B-3B63-CA48-BF5A-E80A24E680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2400" b="1" dirty="0">
              <a:latin typeface="Segoe UI" panose="020B0502040204020203" pitchFamily="34" charset="0"/>
              <a:ea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27D9224-E2ED-AB41-B69A-2889D258E4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230" y="6356351"/>
            <a:ext cx="540775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0F14DE7-7E30-4447-9A53-6BC50590330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04FA1E48-FF8B-1640-86D6-D18914728ABE}"/>
              </a:ext>
            </a:extLst>
          </p:cNvPr>
          <p:cNvSpPr/>
          <p:nvPr/>
        </p:nvSpPr>
        <p:spPr>
          <a:xfrm>
            <a:off x="1285987" y="5443165"/>
            <a:ext cx="9776389" cy="1212993"/>
          </a:xfrm>
          <a:prstGeom prst="round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D9F7D92-5A05-6A4B-A220-9292F58B971F}"/>
              </a:ext>
            </a:extLst>
          </p:cNvPr>
          <p:cNvSpPr/>
          <p:nvPr/>
        </p:nvSpPr>
        <p:spPr>
          <a:xfrm>
            <a:off x="1449934" y="5411442"/>
            <a:ext cx="8881049" cy="123110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Для получения поддержки организации должны пройти стресс-тестирование на предмет нахождения в зоне риска. </a:t>
            </a:r>
            <a:r>
              <a:rPr lang="en-US" sz="16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160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Порядок </a:t>
            </a:r>
            <a:r>
              <a:rPr lang="ru-RU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проведения оценки финансовой устойчивости и рассмотрения заявлений должен быть утвержден Минэкономразвития России до 15 мая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5A93C9F-055F-0C4A-8FA5-36EEFD554FD4}"/>
              </a:ext>
            </a:extLst>
          </p:cNvPr>
          <p:cNvSpPr/>
          <p:nvPr/>
        </p:nvSpPr>
        <p:spPr>
          <a:xfrm>
            <a:off x="364014" y="2890391"/>
            <a:ext cx="1526848" cy="107721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1600" b="1" dirty="0" err="1">
                <a:solidFill>
                  <a:srgbClr val="02020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Системо</a:t>
            </a:r>
            <a:r>
              <a:rPr lang="ru-RU" sz="1600" b="1" dirty="0">
                <a:solidFill>
                  <a:srgbClr val="02020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-образующее предприятие это: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E80E077-ABE6-1840-82AE-8C40611C8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0873" y="5600218"/>
            <a:ext cx="723007" cy="7230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A5A9039-B0B9-43DB-9AB6-04B2BA8C43D3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16" name="Группа 24">
            <a:extLst>
              <a:ext uri="{FF2B5EF4-FFF2-40B4-BE49-F238E27FC236}">
                <a16:creationId xmlns:a16="http://schemas.microsoft.com/office/drawing/2014/main" xmlns="" id="{B4B759D5-6C48-493D-8CED-9AD3030FF41D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CB39BB2-692D-415E-8747-09FED5C13AED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18" name="Graphic 10">
              <a:extLst>
                <a:ext uri="{FF2B5EF4-FFF2-40B4-BE49-F238E27FC236}">
                  <a16:creationId xmlns:a16="http://schemas.microsoft.com/office/drawing/2014/main" xmlns="" id="{88493449-94ED-4926-9B3E-9C0FB1F8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xmlns="" id="{F8D4C9B2-57AB-4276-B474-BB65E73BD756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Системообразующие организации российской экономики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1211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F22AB01-663D-4270-83C6-8E9DD7D23A20}"/>
              </a:ext>
            </a:extLst>
          </p:cNvPr>
          <p:cNvSpPr/>
          <p:nvPr/>
        </p:nvSpPr>
        <p:spPr>
          <a:xfrm>
            <a:off x="444685" y="2033471"/>
            <a:ext cx="11274204" cy="353899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1D9AB4D-E9AF-463E-802D-556F94243CCB}"/>
              </a:ext>
            </a:extLst>
          </p:cNvPr>
          <p:cNvSpPr/>
          <p:nvPr/>
        </p:nvSpPr>
        <p:spPr>
          <a:xfrm>
            <a:off x="703870" y="1801914"/>
            <a:ext cx="4790919" cy="463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F9D955-E0E3-CD4D-9086-66B5EF171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225" y="1801914"/>
            <a:ext cx="11257344" cy="390476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Рассрочка по налогам</a:t>
            </a:r>
          </a:p>
          <a:p>
            <a:pPr marL="514350" indent="-514350"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Отсрочка по налогам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Субсидии на возмещение затрат на производство, выполнение работ и предоставление услуг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2200" dirty="0">
                <a:solidFill>
                  <a:schemeClr val="tx2"/>
                </a:solidFill>
              </a:rPr>
              <a:t>Кредит на финансирование оборотных средств </a:t>
            </a:r>
            <a:endParaRPr lang="ru-RU" sz="2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2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chemeClr val="tx2"/>
                </a:solidFill>
              </a:rPr>
              <a:t>Для </a:t>
            </a:r>
            <a:r>
              <a:rPr lang="ru-RU" sz="2200" b="1" dirty="0">
                <a:solidFill>
                  <a:schemeClr val="tx2"/>
                </a:solidFill>
              </a:rPr>
              <a:t>пострадавших отраслей: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5.    Кредит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</a:rPr>
              <a:t>под 2%  для сохранения  рабочих  </a:t>
            </a:r>
            <a:r>
              <a:rPr lang="ru-RU" sz="2200" dirty="0" smtClean="0">
                <a:solidFill>
                  <a:schemeClr val="tx2"/>
                </a:solidFill>
              </a:rPr>
              <a:t>мест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2"/>
                </a:solidFill>
              </a:rPr>
              <a:t>6.    Кредит</a:t>
            </a:r>
            <a:r>
              <a:rPr lang="en-US" sz="2200" dirty="0" smtClean="0">
                <a:solidFill>
                  <a:schemeClr val="tx2"/>
                </a:solidFill>
              </a:rPr>
              <a:t> </a:t>
            </a:r>
            <a:r>
              <a:rPr lang="ru-RU" sz="2200" dirty="0">
                <a:solidFill>
                  <a:schemeClr val="tx2"/>
                </a:solidFill>
              </a:rPr>
              <a:t>под 0% годовых на выплату заработной платы</a:t>
            </a: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C524B2-9831-CE48-BD7F-7CC51E81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369" y="6349222"/>
            <a:ext cx="2743200" cy="365125"/>
          </a:xfrm>
        </p:spPr>
        <p:txBody>
          <a:bodyPr/>
          <a:lstStyle/>
          <a:p>
            <a:fld id="{4DF73605-3F92-2640-B9AF-4154B2D68AE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A15711D-F76A-407B-BAC0-84FD43F93CD3}"/>
              </a:ext>
            </a:extLst>
          </p:cNvPr>
          <p:cNvSpPr txBox="1">
            <a:spLocks/>
          </p:cNvSpPr>
          <p:nvPr/>
        </p:nvSpPr>
        <p:spPr>
          <a:xfrm>
            <a:off x="0" y="-7043"/>
            <a:ext cx="12192000" cy="80168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/>
            <a:endParaRPr lang="ru-RU" sz="1600" b="1" cap="all" dirty="0">
              <a:solidFill>
                <a:schemeClr val="bg1"/>
              </a:solidFill>
            </a:endParaRPr>
          </a:p>
        </p:txBody>
      </p:sp>
      <p:grpSp>
        <p:nvGrpSpPr>
          <p:cNvPr id="6" name="Группа 24">
            <a:extLst>
              <a:ext uri="{FF2B5EF4-FFF2-40B4-BE49-F238E27FC236}">
                <a16:creationId xmlns:a16="http://schemas.microsoft.com/office/drawing/2014/main" xmlns="" id="{786467D5-EE53-4F1E-8459-B465FB6C206A}"/>
              </a:ext>
            </a:extLst>
          </p:cNvPr>
          <p:cNvGrpSpPr/>
          <p:nvPr/>
        </p:nvGrpSpPr>
        <p:grpSpPr>
          <a:xfrm>
            <a:off x="120252" y="61524"/>
            <a:ext cx="2041125" cy="633600"/>
            <a:chOff x="306718" y="231876"/>
            <a:chExt cx="2041125" cy="6336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EEE76612-F04D-4E27-9D4F-A33904E9482A}"/>
                </a:ext>
              </a:extLst>
            </p:cNvPr>
            <p:cNvSpPr txBox="1"/>
            <p:nvPr/>
          </p:nvSpPr>
          <p:spPr>
            <a:xfrm>
              <a:off x="979691" y="420654"/>
              <a:ext cx="1368152" cy="41549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Правительство </a:t>
              </a:r>
              <a:endParaRPr lang="en-US" sz="1050" dirty="0">
                <a:solidFill>
                  <a:schemeClr val="bg1"/>
                </a:solidFill>
                <a:latin typeface="+mj-lt"/>
              </a:endParaRPr>
            </a:p>
            <a:p>
              <a:r>
                <a:rPr lang="ru-RU" sz="1050" dirty="0">
                  <a:solidFill>
                    <a:schemeClr val="bg1"/>
                  </a:solidFill>
                  <a:latin typeface="+mj-lt"/>
                </a:rPr>
                <a:t>Московской области</a:t>
              </a:r>
            </a:p>
          </p:txBody>
        </p:sp>
        <p:pic>
          <p:nvPicPr>
            <p:cNvPr id="8" name="Graphic 10">
              <a:extLst>
                <a:ext uri="{FF2B5EF4-FFF2-40B4-BE49-F238E27FC236}">
                  <a16:creationId xmlns:a16="http://schemas.microsoft.com/office/drawing/2014/main" xmlns="" id="{A5C51638-A334-4269-8349-8926FBD4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06718" y="231876"/>
              <a:ext cx="648867" cy="633600"/>
            </a:xfrm>
            <a:prstGeom prst="rect">
              <a:avLst/>
            </a:prstGeom>
          </p:spPr>
        </p:pic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BFE1188-F124-4134-83A5-0409B73FB29D}"/>
              </a:ext>
            </a:extLst>
          </p:cNvPr>
          <p:cNvSpPr txBox="1">
            <a:spLocks/>
          </p:cNvSpPr>
          <p:nvPr/>
        </p:nvSpPr>
        <p:spPr>
          <a:xfrm>
            <a:off x="2755558" y="177515"/>
            <a:ext cx="9101480" cy="4778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Перечень мер поддержки системообразующих организаций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105078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5BvPuVvTgf5_l9ybsAC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no3kRtNUX7IvCSeK5y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1wK1yKcWwndEhz3Rk8U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Пользовательские 2">
      <a:dk1>
        <a:srgbClr val="0070C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761</Words>
  <Application>Microsoft Office PowerPoint</Application>
  <PresentationFormat>Произвольный</PresentationFormat>
  <Paragraphs>221</Paragraphs>
  <Slides>15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 think-cell</vt:lpstr>
      <vt:lpstr>об антикризисных мерах в экономике, поддержка системообразующих предприятий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Microsoft Office User</dc:creator>
  <cp:lastModifiedBy>Логинов Антон Владимирович</cp:lastModifiedBy>
  <cp:revision>238</cp:revision>
  <cp:lastPrinted>2020-05-14T15:52:01Z</cp:lastPrinted>
  <dcterms:created xsi:type="dcterms:W3CDTF">2020-04-21T02:20:23Z</dcterms:created>
  <dcterms:modified xsi:type="dcterms:W3CDTF">2020-05-15T11:23:19Z</dcterms:modified>
</cp:coreProperties>
</file>